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23"/>
  </p:notesMasterIdLst>
  <p:sldIdLst>
    <p:sldId id="321" r:id="rId2"/>
    <p:sldId id="279" r:id="rId3"/>
    <p:sldId id="257" r:id="rId4"/>
    <p:sldId id="300" r:id="rId5"/>
    <p:sldId id="309" r:id="rId6"/>
    <p:sldId id="308" r:id="rId7"/>
    <p:sldId id="323" r:id="rId8"/>
    <p:sldId id="302" r:id="rId9"/>
    <p:sldId id="311" r:id="rId10"/>
    <p:sldId id="318" r:id="rId11"/>
    <p:sldId id="310" r:id="rId12"/>
    <p:sldId id="312" r:id="rId13"/>
    <p:sldId id="313" r:id="rId14"/>
    <p:sldId id="315" r:id="rId15"/>
    <p:sldId id="322" r:id="rId16"/>
    <p:sldId id="301" r:id="rId17"/>
    <p:sldId id="317" r:id="rId18"/>
    <p:sldId id="298" r:id="rId19"/>
    <p:sldId id="320" r:id="rId20"/>
    <p:sldId id="307" r:id="rId21"/>
    <p:sldId id="270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F09F"/>
    <a:srgbClr val="A8DBA7"/>
    <a:srgbClr val="77BE9C"/>
    <a:srgbClr val="47936F"/>
    <a:srgbClr val="496B4D"/>
    <a:srgbClr val="173616"/>
    <a:srgbClr val="2F6D2D"/>
    <a:srgbClr val="3D90B9"/>
    <a:srgbClr val="67A086"/>
    <a:srgbClr val="589E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660"/>
  </p:normalViewPr>
  <p:slideViewPr>
    <p:cSldViewPr snapToGrid="0">
      <p:cViewPr varScale="1">
        <p:scale>
          <a:sx n="133" d="100"/>
          <a:sy n="133" d="100"/>
        </p:scale>
        <p:origin x="111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Note-taking demand</c:v>
                </c:pt>
              </c:strCache>
            </c:strRef>
          </c:tx>
          <c:spPr>
            <a:solidFill>
              <a:srgbClr val="A8DBA7"/>
            </a:solidFill>
            <a:ln>
              <a:noFill/>
            </a:ln>
            <a:effectLst/>
          </c:spPr>
          <c:invertIfNegative val="0"/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700" b="1" i="0" u="none" strike="noStrike" kern="1200" baseline="0">
                      <a:solidFill>
                        <a:srgbClr val="D0F09F"/>
                      </a:solidFill>
                      <a:latin typeface="Montserrat" pitchFamily="2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CA97-4C04-8AA6-AB60C2E20CF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1" i="0" u="none" strike="noStrike" kern="1200" baseline="0">
                    <a:solidFill>
                      <a:srgbClr val="D0F09F"/>
                    </a:solidFill>
                    <a:latin typeface="Montserrat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Never</c:v>
                </c:pt>
                <c:pt idx="1">
                  <c:v>Rarely</c:v>
                </c:pt>
                <c:pt idx="2">
                  <c:v>Sometimes</c:v>
                </c:pt>
                <c:pt idx="3">
                  <c:v>Often</c:v>
                </c:pt>
                <c:pt idx="4">
                  <c:v>Usually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1.7000000000000001E-2</c:v>
                </c:pt>
                <c:pt idx="1">
                  <c:v>8.5999999999999993E-2</c:v>
                </c:pt>
                <c:pt idx="2">
                  <c:v>0.33600000000000002</c:v>
                </c:pt>
                <c:pt idx="3">
                  <c:v>0.20699999999999999</c:v>
                </c:pt>
                <c:pt idx="4">
                  <c:v>0.35299999999999998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81-472D-B9C7-204BBBBE96A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Overwhelming info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700" b="1" i="0" u="none" strike="noStrike" kern="1200" baseline="0">
                    <a:solidFill>
                      <a:srgbClr val="77BE9C"/>
                    </a:solidFill>
                    <a:latin typeface="Montserrat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Never</c:v>
                </c:pt>
                <c:pt idx="1">
                  <c:v>Rarely</c:v>
                </c:pt>
                <c:pt idx="2">
                  <c:v>Sometimes</c:v>
                </c:pt>
                <c:pt idx="3">
                  <c:v>Often</c:v>
                </c:pt>
                <c:pt idx="4">
                  <c:v>Usually</c:v>
                </c:pt>
              </c:strCache>
            </c:strRef>
          </c:cat>
          <c:val>
            <c:numRef>
              <c:f>Sheet1!$C$2:$C$6</c:f>
              <c:numCache>
                <c:formatCode>0.00%</c:formatCode>
                <c:ptCount val="5"/>
                <c:pt idx="0">
                  <c:v>8.9999999999999993E-3</c:v>
                </c:pt>
                <c:pt idx="1">
                  <c:v>6.9000000000000006E-2</c:v>
                </c:pt>
                <c:pt idx="2">
                  <c:v>0.34499999999999997</c:v>
                </c:pt>
                <c:pt idx="3">
                  <c:v>0.26700000000000002</c:v>
                </c:pt>
                <c:pt idx="4" formatCode="0%">
                  <c:v>0.31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181-472D-B9C7-204BBBBE96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6"/>
        <c:overlap val="-27"/>
        <c:axId val="710046335"/>
        <c:axId val="710039679"/>
      </c:barChart>
      <c:catAx>
        <c:axId val="7100463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1" i="0" u="none" strike="noStrike" kern="1200" baseline="0">
                <a:solidFill>
                  <a:schemeClr val="bg1">
                    <a:lumMod val="85000"/>
                  </a:schemeClr>
                </a:solidFill>
                <a:latin typeface="Montserrat" pitchFamily="2" charset="0"/>
                <a:ea typeface="+mn-ea"/>
                <a:cs typeface="+mn-cs"/>
              </a:defRPr>
            </a:pPr>
            <a:endParaRPr lang="en-US"/>
          </a:p>
        </c:txPr>
        <c:crossAx val="710039679"/>
        <c:crosses val="autoZero"/>
        <c:auto val="0"/>
        <c:lblAlgn val="ctr"/>
        <c:lblOffset val="100"/>
        <c:noMultiLvlLbl val="0"/>
      </c:catAx>
      <c:valAx>
        <c:axId val="710039679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2">
                  <a:lumMod val="75000"/>
                  <a:lumOff val="2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crossAx val="7100463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Frequency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509-46BF-B2A3-40E6E722BF0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509-46BF-B2A3-40E6E722BF0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8B5-4FD3-9025-B355B6432D59}"/>
              </c:ext>
            </c:extLst>
          </c:dPt>
          <c:cat>
            <c:strRef>
              <c:f>Sheet1!$A$2:$A$4</c:f>
              <c:strCache>
                <c:ptCount val="3"/>
                <c:pt idx="0">
                  <c:v>Traditional</c:v>
                </c:pt>
                <c:pt idx="1">
                  <c:v>Digital</c:v>
                </c:pt>
                <c:pt idx="2">
                  <c:v>Hybrid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5.1999999999999998E-2</c:v>
                </c:pt>
                <c:pt idx="1">
                  <c:v>0.224</c:v>
                </c:pt>
                <c:pt idx="2">
                  <c:v>0.72399999999999998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B5-4FD3-9025-B355B6432D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n-US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Concern</c:v>
                </c:pt>
              </c:strCache>
            </c:strRef>
          </c:tx>
          <c:spPr>
            <a:solidFill>
              <a:schemeClr val="bg2">
                <a:lumMod val="75000"/>
                <a:lumOff val="25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rgbClr val="67A08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754-4372-BCF8-A0008A98F0C6}"/>
              </c:ext>
            </c:extLst>
          </c:dPt>
          <c:dPt>
            <c:idx val="1"/>
            <c:bubble3D val="0"/>
            <c:spPr>
              <a:solidFill>
                <a:schemeClr val="bg2">
                  <a:lumMod val="75000"/>
                  <a:lumOff val="2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4754-4372-BCF8-A0008A98F0C6}"/>
              </c:ext>
            </c:extLst>
          </c:dPt>
          <c:cat>
            <c:strRef>
              <c:f>Sheet1!$A$2:$A$3</c:f>
              <c:strCache>
                <c:ptCount val="2"/>
                <c:pt idx="0">
                  <c:v>Rating</c:v>
                </c:pt>
                <c:pt idx="1">
                  <c:v>Rest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54-4372-BCF8-A0008A98F0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7BE9C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A8DBA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69E-4B34-9194-694216C0967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700" b="1" i="0" u="none" strike="noStrike" kern="1200" baseline="0">
                    <a:solidFill>
                      <a:srgbClr val="D0F09F"/>
                    </a:solidFill>
                    <a:latin typeface="Montserrat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Not at all</c:v>
                </c:pt>
                <c:pt idx="1">
                  <c:v>Little</c:v>
                </c:pt>
                <c:pt idx="2">
                  <c:v>Normal</c:v>
                </c:pt>
                <c:pt idx="3">
                  <c:v>Pretty</c:v>
                </c:pt>
                <c:pt idx="4">
                  <c:v>Optimal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3.4000000000000002E-2</c:v>
                </c:pt>
                <c:pt idx="1">
                  <c:v>7.8E-2</c:v>
                </c:pt>
                <c:pt idx="2">
                  <c:v>0.53400000000000003</c:v>
                </c:pt>
                <c:pt idx="3">
                  <c:v>0.27600000000000002</c:v>
                </c:pt>
                <c:pt idx="4">
                  <c:v>7.8E-2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9E-4B34-9194-694216C0967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361762943"/>
        <c:axId val="361764191"/>
      </c:barChart>
      <c:catAx>
        <c:axId val="36176294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700" b="1" i="0" u="none" strike="noStrike" kern="1200" baseline="0">
                <a:solidFill>
                  <a:srgbClr val="D0F09F"/>
                </a:solidFill>
                <a:latin typeface="Montserrat" pitchFamily="2" charset="0"/>
                <a:ea typeface="+mn-ea"/>
                <a:cs typeface="+mn-cs"/>
              </a:defRPr>
            </a:pPr>
            <a:endParaRPr lang="en-US"/>
          </a:p>
        </c:txPr>
        <c:crossAx val="361764191"/>
        <c:crosses val="autoZero"/>
        <c:auto val="1"/>
        <c:lblAlgn val="ctr"/>
        <c:lblOffset val="100"/>
        <c:noMultiLvlLbl val="0"/>
      </c:catAx>
      <c:valAx>
        <c:axId val="361764191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bg2">
                  <a:lumMod val="75000"/>
                  <a:lumOff val="2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crossAx val="3617629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 algn="ctr">
        <a:defRPr lang="en-US" sz="700" b="1" i="0" u="none" strike="noStrike" kern="1200" baseline="0">
          <a:solidFill>
            <a:srgbClr val="D0F09F"/>
          </a:solidFill>
          <a:latin typeface="Montserrat" pitchFamily="2" charset="0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Concern</c:v>
                </c:pt>
              </c:strCache>
            </c:strRef>
          </c:tx>
          <c:spPr>
            <a:solidFill>
              <a:schemeClr val="bg2">
                <a:lumMod val="75000"/>
                <a:lumOff val="25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rgbClr val="589EA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B9C-4742-B78A-F8B6AB61B8A3}"/>
              </c:ext>
            </c:extLst>
          </c:dPt>
          <c:dPt>
            <c:idx val="1"/>
            <c:bubble3D val="0"/>
            <c:spPr>
              <a:solidFill>
                <a:schemeClr val="bg2">
                  <a:lumMod val="75000"/>
                  <a:lumOff val="2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B9C-4742-B78A-F8B6AB61B8A3}"/>
              </c:ext>
            </c:extLst>
          </c:dPt>
          <c:cat>
            <c:strRef>
              <c:f>Sheet1!$A$2:$A$3</c:f>
              <c:strCache>
                <c:ptCount val="2"/>
                <c:pt idx="0">
                  <c:v>Rating</c:v>
                </c:pt>
                <c:pt idx="1">
                  <c:v>Rest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3.3</c:v>
                </c:pt>
                <c:pt idx="1">
                  <c:v>1.7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B9C-4742-B78A-F8B6AB61B8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Concern</c:v>
                </c:pt>
              </c:strCache>
            </c:strRef>
          </c:tx>
          <c:spPr>
            <a:solidFill>
              <a:schemeClr val="bg2">
                <a:lumMod val="50000"/>
                <a:lumOff val="50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rgbClr val="A8DBA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BAD-484D-9B90-AA6015627C71}"/>
              </c:ext>
            </c:extLst>
          </c:dPt>
          <c:dPt>
            <c:idx val="1"/>
            <c:bubble3D val="0"/>
            <c:spPr>
              <a:solidFill>
                <a:schemeClr val="bg2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BAD-484D-9B90-AA6015627C71}"/>
              </c:ext>
            </c:extLst>
          </c:dPt>
          <c:cat>
            <c:strRef>
              <c:f>Sheet1!$A$2:$A$3</c:f>
              <c:strCache>
                <c:ptCount val="2"/>
                <c:pt idx="0">
                  <c:v>Rating</c:v>
                </c:pt>
                <c:pt idx="1">
                  <c:v>Rest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4.2</c:v>
                </c:pt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BAD-484D-9B90-AA6015627C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rgbClr val="2F6D2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E6D-44CA-88A0-9FF3D647D99F}"/>
              </c:ext>
            </c:extLst>
          </c:dPt>
          <c:dLbls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700" b="1" i="0" u="none" strike="noStrike" kern="1200" baseline="0">
                      <a:solidFill>
                        <a:schemeClr val="bg1">
                          <a:lumMod val="95000"/>
                        </a:schemeClr>
                      </a:solidFill>
                      <a:latin typeface="Montserrat" pitchFamily="2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6E6D-44CA-88A0-9FF3D647D9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700" b="1" i="0" u="none" strike="noStrike" kern="1200" baseline="0">
                    <a:solidFill>
                      <a:srgbClr val="173616"/>
                    </a:solidFill>
                    <a:latin typeface="Montserrat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Organization level</c:v>
                </c:pt>
                <c:pt idx="1">
                  <c:v>Personalization</c:v>
                </c:pt>
                <c:pt idx="2">
                  <c:v>Cost</c:v>
                </c:pt>
                <c:pt idx="3">
                  <c:v>Synchrony, connectivity</c:v>
                </c:pt>
                <c:pt idx="4">
                  <c:v>User interface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 formatCode="0.00%">
                  <c:v>0.48299999999999998</c:v>
                </c:pt>
                <c:pt idx="1">
                  <c:v>0.5</c:v>
                </c:pt>
                <c:pt idx="2" formatCode="0.00%">
                  <c:v>0.51700000000000002</c:v>
                </c:pt>
                <c:pt idx="3">
                  <c:v>0.56000000000000005</c:v>
                </c:pt>
                <c:pt idx="4" formatCode="0.00%">
                  <c:v>0.70699999999999996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6D-44CA-88A0-9FF3D647D99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00"/>
        <c:axId val="710076287"/>
        <c:axId val="710076703"/>
      </c:barChart>
      <c:catAx>
        <c:axId val="71007628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10076703"/>
        <c:crosses val="autoZero"/>
        <c:auto val="1"/>
        <c:lblAlgn val="ctr"/>
        <c:lblOffset val="100"/>
        <c:noMultiLvlLbl val="0"/>
      </c:catAx>
      <c:valAx>
        <c:axId val="710076703"/>
        <c:scaling>
          <c:orientation val="minMax"/>
        </c:scaling>
        <c:delete val="1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crossAx val="7100762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8DBA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700" b="1" i="0" u="none" strike="noStrike" kern="1200" baseline="0">
                    <a:solidFill>
                      <a:srgbClr val="D0F09F"/>
                    </a:solidFill>
                    <a:latin typeface="Montserrat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2021</c:v>
                </c:pt>
                <c:pt idx="1">
                  <c:v>2022</c:v>
                </c:pt>
                <c:pt idx="2">
                  <c:v>2029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5.76</c:v>
                </c:pt>
                <c:pt idx="1">
                  <c:v>9.27</c:v>
                </c:pt>
                <c:pt idx="2">
                  <c:v>19.41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F7-4C36-81CD-9CC09DC330C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62222847"/>
        <c:axId val="562225343"/>
      </c:barChart>
      <c:catAx>
        <c:axId val="562222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700" b="1" i="0" u="none" strike="noStrike" kern="1200" baseline="0">
                <a:solidFill>
                  <a:srgbClr val="D0F09F"/>
                </a:solidFill>
                <a:latin typeface="Montserrat" pitchFamily="2" charset="0"/>
                <a:ea typeface="+mn-ea"/>
                <a:cs typeface="+mn-cs"/>
              </a:defRPr>
            </a:pPr>
            <a:endParaRPr lang="en-US"/>
          </a:p>
        </c:txPr>
        <c:crossAx val="562225343"/>
        <c:crosses val="autoZero"/>
        <c:auto val="1"/>
        <c:lblAlgn val="ctr"/>
        <c:lblOffset val="100"/>
        <c:noMultiLvlLbl val="0"/>
      </c:catAx>
      <c:valAx>
        <c:axId val="56222534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2">
                  <a:lumMod val="90000"/>
                  <a:lumOff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622228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Simples is best, less is more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48097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Simples is best, less is more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6544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Simples is best, less is more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74496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Simples is best, less is more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130515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3166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6491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71465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79038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45533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4360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7909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Simples is best, less is more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14287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Simples is best, less is more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9761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Simples is best, less is more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07753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Simples is best, less is more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29317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1773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Simples is best, less is more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93059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Simples is best, less is more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84687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763600" y="786825"/>
            <a:ext cx="361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370950" y="2444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5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subTitle" idx="1"/>
          </p:nvPr>
        </p:nvSpPr>
        <p:spPr>
          <a:xfrm>
            <a:off x="2828850" y="2085625"/>
            <a:ext cx="3029100" cy="14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-92200" y="550200"/>
            <a:ext cx="1781700" cy="630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1_1_2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ctrTitle"/>
          </p:nvPr>
        </p:nvSpPr>
        <p:spPr>
          <a:xfrm>
            <a:off x="2638350" y="-156902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1"/>
          </p:nvPr>
        </p:nvSpPr>
        <p:spPr>
          <a:xfrm>
            <a:off x="3031200" y="18570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71F56-490F-4768-AE35-24FD780C86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1B8D50-4631-4535-A46A-27F4FB90B3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7A696-11E3-4B67-916C-D1A435EBC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11F5-4086-497A-BAA6-B2394B53C89A}" type="datetimeFigureOut">
              <a:rPr lang="en-US" smtClean="0"/>
              <a:t>3/15/2023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F4EDA-F0AA-4E10-940E-DBC2539CB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098A3-17F3-49C6-9865-B7FC6FEC1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BDF0-438C-494E-B623-9BB4CEC66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65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22262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nica One"/>
              <a:buNone/>
              <a:defRPr sz="28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quada One"/>
              <a:buNone/>
              <a:defRPr sz="2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quada One"/>
              <a:buNone/>
              <a:defRPr sz="2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quada One"/>
              <a:buNone/>
              <a:defRPr sz="2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quada One"/>
              <a:buNone/>
              <a:defRPr sz="2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quada One"/>
              <a:buNone/>
              <a:defRPr sz="2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quada One"/>
              <a:buNone/>
              <a:defRPr sz="2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quada One"/>
              <a:buNone/>
              <a:defRPr sz="2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quada One"/>
              <a:buNone/>
              <a:defRPr sz="2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Char char="●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Char char="○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Char char="■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Char char="●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Char char="○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Char char="■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Char char="●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Char char="○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Lato Light"/>
              <a:buChar char="■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6" r:id="rId3"/>
    <p:sldLayoutId id="2147483659" r:id="rId4"/>
    <p:sldLayoutId id="2147483664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4.svg"/><Relationship Id="rId3" Type="http://schemas.openxmlformats.org/officeDocument/2006/relationships/image" Target="../media/image20.png"/><Relationship Id="rId7" Type="http://schemas.openxmlformats.org/officeDocument/2006/relationships/image" Target="../media/image47.sv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5" Type="http://schemas.openxmlformats.org/officeDocument/2006/relationships/image" Target="../media/image52.jpeg"/><Relationship Id="rId10" Type="http://schemas.openxmlformats.org/officeDocument/2006/relationships/image" Target="../media/image50.png"/><Relationship Id="rId4" Type="http://schemas.openxmlformats.org/officeDocument/2006/relationships/image" Target="../media/image21.svg"/><Relationship Id="rId9" Type="http://schemas.openxmlformats.org/officeDocument/2006/relationships/image" Target="../media/image4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chart" Target="../charts/chart8.xml"/><Relationship Id="rId4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0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jpeg"/><Relationship Id="rId4" Type="http://schemas.openxmlformats.org/officeDocument/2006/relationships/image" Target="../media/image21.svg"/><Relationship Id="rId9" Type="http://schemas.openxmlformats.org/officeDocument/2006/relationships/image" Target="../media/image60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20.png"/><Relationship Id="rId7" Type="http://schemas.openxmlformats.org/officeDocument/2006/relationships/image" Target="../media/image64.jpe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21.sv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8.jpeg"/><Relationship Id="rId4" Type="http://schemas.openxmlformats.org/officeDocument/2006/relationships/image" Target="../media/image21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image" Target="../media/image20.png"/><Relationship Id="rId7" Type="http://schemas.openxmlformats.org/officeDocument/2006/relationships/image" Target="../media/image8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jpeg"/><Relationship Id="rId5" Type="http://schemas.openxmlformats.org/officeDocument/2006/relationships/image" Target="../media/image79.jpeg"/><Relationship Id="rId4" Type="http://schemas.openxmlformats.org/officeDocument/2006/relationships/image" Target="../media/image21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eg"/><Relationship Id="rId13" Type="http://schemas.openxmlformats.org/officeDocument/2006/relationships/image" Target="../media/image89.png"/><Relationship Id="rId3" Type="http://schemas.openxmlformats.org/officeDocument/2006/relationships/image" Target="../media/image20.png"/><Relationship Id="rId7" Type="http://schemas.openxmlformats.org/officeDocument/2006/relationships/image" Target="../media/image85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11" Type="http://schemas.openxmlformats.org/officeDocument/2006/relationships/image" Target="../media/image87.png"/><Relationship Id="rId5" Type="http://schemas.openxmlformats.org/officeDocument/2006/relationships/image" Target="../media/image83.png"/><Relationship Id="rId10" Type="http://schemas.openxmlformats.org/officeDocument/2006/relationships/image" Target="../media/image10.svg"/><Relationship Id="rId4" Type="http://schemas.openxmlformats.org/officeDocument/2006/relationships/image" Target="../media/image21.svg"/><Relationship Id="rId9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20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svg"/><Relationship Id="rId11" Type="http://schemas.openxmlformats.org/officeDocument/2006/relationships/image" Target="../media/image91.png"/><Relationship Id="rId5" Type="http://schemas.openxmlformats.org/officeDocument/2006/relationships/image" Target="../media/image9.png"/><Relationship Id="rId10" Type="http://schemas.openxmlformats.org/officeDocument/2006/relationships/image" Target="../media/image90.png"/><Relationship Id="rId4" Type="http://schemas.openxmlformats.org/officeDocument/2006/relationships/image" Target="../media/image21.svg"/><Relationship Id="rId9" Type="http://schemas.openxmlformats.org/officeDocument/2006/relationships/image" Target="../media/image8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.svg"/><Relationship Id="rId5" Type="http://schemas.openxmlformats.org/officeDocument/2006/relationships/image" Target="../media/image93.png"/><Relationship Id="rId4" Type="http://schemas.openxmlformats.org/officeDocument/2006/relationships/image" Target="../media/image2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image" Target="../media/image20.png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17" Type="http://schemas.openxmlformats.org/officeDocument/2006/relationships/chart" Target="../charts/chart7.xm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4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svg"/><Relationship Id="rId4" Type="http://schemas.microsoft.com/office/2007/relationships/hdphoto" Target="../media/hdphoto1.wdp"/><Relationship Id="rId9" Type="http://schemas.openxmlformats.org/officeDocument/2006/relationships/image" Target="../media/image37.png"/><Relationship Id="rId14" Type="http://schemas.openxmlformats.org/officeDocument/2006/relationships/image" Target="../media/image4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0.png"/><Relationship Id="rId7" Type="http://schemas.openxmlformats.org/officeDocument/2006/relationships/image" Target="../media/image47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5" Type="http://schemas.openxmlformats.org/officeDocument/2006/relationships/image" Target="../media/image45.jpeg"/><Relationship Id="rId10" Type="http://schemas.openxmlformats.org/officeDocument/2006/relationships/image" Target="../media/image50.png"/><Relationship Id="rId4" Type="http://schemas.openxmlformats.org/officeDocument/2006/relationships/image" Target="../media/image21.svg"/><Relationship Id="rId9" Type="http://schemas.openxmlformats.org/officeDocument/2006/relationships/image" Target="../media/image4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B6D698A7-CAA5-4675-9E32-537A62494F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470" t="24967" r="10011" b="24494"/>
          <a:stretch/>
        </p:blipFill>
        <p:spPr>
          <a:xfrm>
            <a:off x="5617963" y="3256500"/>
            <a:ext cx="6451395" cy="3650724"/>
          </a:xfrm>
          <a:prstGeom prst="flowChartDecision">
            <a:avLst/>
          </a:prstGeom>
        </p:spPr>
      </p:pic>
      <p:sp>
        <p:nvSpPr>
          <p:cNvPr id="86" name="Google Shape;86;p17"/>
          <p:cNvSpPr txBox="1">
            <a:spLocks noGrp="1"/>
          </p:cNvSpPr>
          <p:nvPr>
            <p:ph type="ctrTitle"/>
          </p:nvPr>
        </p:nvSpPr>
        <p:spPr>
          <a:xfrm>
            <a:off x="365920" y="1597708"/>
            <a:ext cx="6805280" cy="1528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8CCEAA"/>
                </a:solidFill>
                <a:latin typeface="Montserrat Medium" panose="00000600000000000000" pitchFamily="2" charset="0"/>
                <a:cs typeface="Poppins" panose="00000500000000000000" pitchFamily="50" charset="0"/>
              </a:rPr>
              <a:t>Business Forecast &amp; Fundrasing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5243990-4243-42E4-801A-0466DCFA07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6487" y="4235923"/>
            <a:ext cx="874713" cy="48172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0E6B936-CB76-42D9-BC26-FFDB6ECCCC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70837" y="3454918"/>
            <a:ext cx="362855" cy="400071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BF23FE95-59A8-4AD1-8C73-F837FF0B7954}"/>
              </a:ext>
            </a:extLst>
          </p:cNvPr>
          <p:cNvGrpSpPr/>
          <p:nvPr/>
        </p:nvGrpSpPr>
        <p:grpSpPr>
          <a:xfrm>
            <a:off x="491320" y="203656"/>
            <a:ext cx="2236640" cy="369332"/>
            <a:chOff x="491320" y="203656"/>
            <a:chExt cx="2236640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EF368C6-B2A7-4975-B3F0-F6E04A260D01}"/>
                </a:ext>
              </a:extLst>
            </p:cNvPr>
            <p:cNvSpPr txBox="1"/>
            <p:nvPr/>
          </p:nvSpPr>
          <p:spPr>
            <a:xfrm>
              <a:off x="783889" y="203656"/>
              <a:ext cx="1944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>
                  <a:solidFill>
                    <a:schemeClr val="bg1"/>
                  </a:solidFill>
                  <a:latin typeface="Montserrat" panose="00000500000000000000" pitchFamily="2" charset="0"/>
                </a:rPr>
                <a:t>Dolphin</a:t>
              </a:r>
              <a:r>
                <a:rPr lang="en-US" sz="1800" b="1">
                  <a:solidFill>
                    <a:srgbClr val="7DE3C8"/>
                  </a:solidFill>
                  <a:latin typeface="Montserrat" panose="00000500000000000000" pitchFamily="2" charset="0"/>
                </a:rPr>
                <a:t>Group</a:t>
              </a:r>
              <a:endParaRPr lang="en-US" sz="2000" b="1">
                <a:solidFill>
                  <a:srgbClr val="7DE3C8"/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F47CE607-AA55-428F-BF30-D63318A4D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91320" y="281046"/>
              <a:ext cx="292569" cy="214551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3B6B6C8-5B7F-7CA2-6615-9B8AD2BA40E3}"/>
              </a:ext>
            </a:extLst>
          </p:cNvPr>
          <p:cNvGrpSpPr/>
          <p:nvPr/>
        </p:nvGrpSpPr>
        <p:grpSpPr>
          <a:xfrm>
            <a:off x="544395" y="4486040"/>
            <a:ext cx="924406" cy="330996"/>
            <a:chOff x="3727076" y="2041693"/>
            <a:chExt cx="1464801" cy="524491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8A466E8A-FFA0-9B47-A4FA-5F517254B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727076" y="2041693"/>
              <a:ext cx="418673" cy="524491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278DC6C-DFFB-A20A-C2FE-786589E90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245633" y="2127054"/>
              <a:ext cx="946244" cy="369332"/>
            </a:xfrm>
            <a:prstGeom prst="rect">
              <a:avLst/>
            </a:prstGeom>
          </p:spPr>
        </p:pic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7F216685-EC01-AF08-CACA-7875180AD6A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62255" y="3465703"/>
            <a:ext cx="1381406" cy="1552141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928941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2" y="300294"/>
            <a:ext cx="2865601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Montserrat Medium" panose="00000600000000000000" pitchFamily="2" charset="0"/>
              </a:rPr>
              <a:t>Customer understanding</a:t>
            </a:r>
            <a:endParaRPr lang="en-US">
              <a:solidFill>
                <a:schemeClr val="accent3"/>
              </a:solidFill>
              <a:latin typeface="Montserrat Medium" pitchFamily="2" charset="0"/>
              <a:ea typeface="Lato Light"/>
              <a:cs typeface="Lato Light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D152C5A-1ECD-6B77-86DA-A1C2A7CB6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991B3E-6A54-2A20-591D-AD291DDC0DF9}"/>
              </a:ext>
            </a:extLst>
          </p:cNvPr>
          <p:cNvSpPr txBox="1"/>
          <p:nvPr/>
        </p:nvSpPr>
        <p:spPr>
          <a:xfrm>
            <a:off x="7177003" y="2714423"/>
            <a:ext cx="1543132" cy="3908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000">
                <a:solidFill>
                  <a:schemeClr val="bg1"/>
                </a:solidFill>
                <a:latin typeface="Montserrat" pitchFamily="2" charset="0"/>
              </a:defRPr>
            </a:lvl1pPr>
          </a:lstStyle>
          <a:p>
            <a:endParaRPr lang="en-US" sz="9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6D8D7F5-0DB4-C03A-0126-9CF0C3985B42}"/>
              </a:ext>
            </a:extLst>
          </p:cNvPr>
          <p:cNvGrpSpPr/>
          <p:nvPr/>
        </p:nvGrpSpPr>
        <p:grpSpPr>
          <a:xfrm>
            <a:off x="6458436" y="958225"/>
            <a:ext cx="1880099" cy="3227050"/>
            <a:chOff x="6840036" y="957600"/>
            <a:chExt cx="1880099" cy="322705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FFF96287-BE97-793B-6D4E-4092B83BA02A}"/>
                </a:ext>
              </a:extLst>
            </p:cNvPr>
            <p:cNvSpPr/>
            <p:nvPr/>
          </p:nvSpPr>
          <p:spPr>
            <a:xfrm>
              <a:off x="6840036" y="957600"/>
              <a:ext cx="1836000" cy="3227050"/>
            </a:xfrm>
            <a:prstGeom prst="roundRect">
              <a:avLst>
                <a:gd name="adj" fmla="val 5687"/>
              </a:avLst>
            </a:prstGeom>
            <a:solidFill>
              <a:schemeClr val="tx2">
                <a:lumMod val="75000"/>
              </a:schemeClr>
            </a:solidFill>
            <a:ln w="3175">
              <a:solidFill>
                <a:schemeClr val="bg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98" name="Picture 2" descr="Có thể là hình ảnh về 1 người">
              <a:extLst>
                <a:ext uri="{FF2B5EF4-FFF2-40B4-BE49-F238E27FC236}">
                  <a16:creationId xmlns:a16="http://schemas.microsoft.com/office/drawing/2014/main" id="{81919CDA-42F9-1F4A-72C8-FBAF94FBEB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7" t="11018" r="27" b="32716"/>
            <a:stretch/>
          </p:blipFill>
          <p:spPr bwMode="auto">
            <a:xfrm>
              <a:off x="7195761" y="1202400"/>
              <a:ext cx="1133856" cy="1133856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Google Shape;163;p19">
              <a:extLst>
                <a:ext uri="{FF2B5EF4-FFF2-40B4-BE49-F238E27FC236}">
                  <a16:creationId xmlns:a16="http://schemas.microsoft.com/office/drawing/2014/main" id="{78EEE15C-9D4B-482C-6938-D7D9C0420C9E}"/>
                </a:ext>
              </a:extLst>
            </p:cNvPr>
            <p:cNvSpPr txBox="1">
              <a:spLocks/>
            </p:cNvSpPr>
            <p:nvPr/>
          </p:nvSpPr>
          <p:spPr>
            <a:xfrm>
              <a:off x="6986470" y="2409750"/>
              <a:ext cx="1543132" cy="257734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>
                  <a:solidFill>
                    <a:srgbClr val="A8DBA7"/>
                  </a:solidFill>
                  <a:latin typeface="Montserrat Medium" panose="00000600000000000000" pitchFamily="2" charset="0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100">
                  <a:solidFill>
                    <a:srgbClr val="D0F09F"/>
                  </a:solidFill>
                </a:rPr>
                <a:t>Ms. Bich Ngoc</a:t>
              </a:r>
            </a:p>
          </p:txBody>
        </p:sp>
        <p:pic>
          <p:nvPicPr>
            <p:cNvPr id="8" name="Graphic 7" descr="Map with pin outline">
              <a:extLst>
                <a:ext uri="{FF2B5EF4-FFF2-40B4-BE49-F238E27FC236}">
                  <a16:creationId xmlns:a16="http://schemas.microsoft.com/office/drawing/2014/main" id="{51494F28-CB47-450A-F08A-92442FFE7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68879" y="3410003"/>
              <a:ext cx="228150" cy="228150"/>
            </a:xfrm>
            <a:prstGeom prst="rect">
              <a:avLst/>
            </a:prstGeom>
          </p:spPr>
        </p:pic>
        <p:pic>
          <p:nvPicPr>
            <p:cNvPr id="10" name="Graphic 9" descr="Briefcase outline">
              <a:extLst>
                <a:ext uri="{FF2B5EF4-FFF2-40B4-BE49-F238E27FC236}">
                  <a16:creationId xmlns:a16="http://schemas.microsoft.com/office/drawing/2014/main" id="{9A0BE411-4D8D-E74D-8CDB-942F09CD6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50838" y="3057351"/>
              <a:ext cx="228150" cy="22815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40FEC8-2CD9-42D1-BF5A-29A3DB46325B}"/>
                </a:ext>
              </a:extLst>
            </p:cNvPr>
            <p:cNvSpPr txBox="1"/>
            <p:nvPr/>
          </p:nvSpPr>
          <p:spPr>
            <a:xfrm>
              <a:off x="7177003" y="3400968"/>
              <a:ext cx="1543132" cy="246221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 sz="1000">
                  <a:solidFill>
                    <a:schemeClr val="bg1"/>
                  </a:solidFill>
                  <a:latin typeface="Montserrat" pitchFamily="2" charset="0"/>
                </a:defRPr>
              </a:lvl1pPr>
            </a:lstStyle>
            <a:p>
              <a:r>
                <a:rPr lang="en-US" sz="900"/>
                <a:t>Miami, USA</a:t>
              </a:r>
            </a:p>
          </p:txBody>
        </p:sp>
        <p:pic>
          <p:nvPicPr>
            <p:cNvPr id="16" name="Graphic 15" descr="Graduation cap outline">
              <a:extLst>
                <a:ext uri="{FF2B5EF4-FFF2-40B4-BE49-F238E27FC236}">
                  <a16:creationId xmlns:a16="http://schemas.microsoft.com/office/drawing/2014/main" id="{CB0124BB-503E-FD28-5F61-FA6A3B231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968654" y="3674106"/>
              <a:ext cx="228600" cy="2286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5AE6C3-AE9F-77A6-EFFB-E8B856A3E8CB}"/>
                </a:ext>
              </a:extLst>
            </p:cNvPr>
            <p:cNvSpPr txBox="1"/>
            <p:nvPr/>
          </p:nvSpPr>
          <p:spPr>
            <a:xfrm>
              <a:off x="7172729" y="3663494"/>
              <a:ext cx="1356873" cy="345346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 sz="900">
                  <a:solidFill>
                    <a:schemeClr val="bg1"/>
                  </a:solidFill>
                  <a:latin typeface="Montserrat" pitchFamily="2" charset="0"/>
                </a:defRPr>
              </a:lvl1pPr>
            </a:lstStyle>
            <a:p>
              <a:r>
                <a:rPr lang="en-US" sz="900"/>
                <a:t>Freshman at Miami University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358C9F-DCAD-CE0E-579F-88D69778F2DF}"/>
                </a:ext>
              </a:extLst>
            </p:cNvPr>
            <p:cNvSpPr txBox="1"/>
            <p:nvPr/>
          </p:nvSpPr>
          <p:spPr>
            <a:xfrm>
              <a:off x="7154954" y="3085555"/>
              <a:ext cx="1543132" cy="246221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 sz="1000">
                  <a:solidFill>
                    <a:schemeClr val="bg1"/>
                  </a:solidFill>
                  <a:latin typeface="Montserrat" pitchFamily="2" charset="0"/>
                </a:defRPr>
              </a:lvl1pPr>
            </a:lstStyle>
            <a:p>
              <a:r>
                <a:rPr lang="en-US" sz="900"/>
                <a:t>Former Partnership Intern at Amanotes</a:t>
              </a:r>
            </a:p>
          </p:txBody>
        </p:sp>
        <p:pic>
          <p:nvPicPr>
            <p:cNvPr id="11" name="Graphic 10" descr="Daily calendar outline">
              <a:extLst>
                <a:ext uri="{FF2B5EF4-FFF2-40B4-BE49-F238E27FC236}">
                  <a16:creationId xmlns:a16="http://schemas.microsoft.com/office/drawing/2014/main" id="{67B4EBE2-A885-A2FA-273D-1294EB9F2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68654" y="2752068"/>
              <a:ext cx="228600" cy="2286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18C3B3-7A5C-77A2-6C50-C0770BB224D3}"/>
                </a:ext>
              </a:extLst>
            </p:cNvPr>
            <p:cNvSpPr txBox="1"/>
            <p:nvPr/>
          </p:nvSpPr>
          <p:spPr>
            <a:xfrm>
              <a:off x="7166114" y="2743258"/>
              <a:ext cx="1543132" cy="246221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 sz="1000">
                  <a:solidFill>
                    <a:schemeClr val="bg1"/>
                  </a:solidFill>
                  <a:latin typeface="Montserrat" pitchFamily="2" charset="0"/>
                </a:defRPr>
              </a:lvl1pPr>
            </a:lstStyle>
            <a:p>
              <a:r>
                <a:rPr lang="en-US" sz="900"/>
                <a:t>22 year-olds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9987232-0142-C161-C570-476AA00A90CD}"/>
              </a:ext>
            </a:extLst>
          </p:cNvPr>
          <p:cNvSpPr txBox="1"/>
          <p:nvPr/>
        </p:nvSpPr>
        <p:spPr>
          <a:xfrm>
            <a:off x="750646" y="957600"/>
            <a:ext cx="36576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100" b="1">
                <a:solidFill>
                  <a:srgbClr val="77BE9C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>
                <a:solidFill>
                  <a:srgbClr val="D0F09F"/>
                </a:solidFill>
              </a:rPr>
              <a:t>Behaviours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E268EF-73B2-808E-2632-25EDB9E125CD}"/>
              </a:ext>
            </a:extLst>
          </p:cNvPr>
          <p:cNvSpPr txBox="1"/>
          <p:nvPr/>
        </p:nvSpPr>
        <p:spPr>
          <a:xfrm>
            <a:off x="750646" y="1192089"/>
            <a:ext cx="5292000" cy="67415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Often read specialized material provided by the instructor, which can be hundreds or thousands of pages.</a:t>
            </a:r>
          </a:p>
          <a:p>
            <a:r>
              <a:rPr lang="en-US"/>
              <a:t>Use tablet to read the file and make notes directly on 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98AD70-01AF-517C-8B3A-A0ED8B9FC6C3}"/>
              </a:ext>
            </a:extLst>
          </p:cNvPr>
          <p:cNvSpPr txBox="1"/>
          <p:nvPr/>
        </p:nvSpPr>
        <p:spPr>
          <a:xfrm>
            <a:off x="750646" y="3155660"/>
            <a:ext cx="36576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100" b="1">
                <a:solidFill>
                  <a:srgbClr val="77BE9C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>
                <a:solidFill>
                  <a:srgbClr val="D0F09F"/>
                </a:solidFill>
              </a:rPr>
              <a:t>Needs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605A94-C2CD-3F62-DB83-B2BA8E6F662D}"/>
              </a:ext>
            </a:extLst>
          </p:cNvPr>
          <p:cNvSpPr txBox="1"/>
          <p:nvPr/>
        </p:nvSpPr>
        <p:spPr>
          <a:xfrm>
            <a:off x="750646" y="3390149"/>
            <a:ext cx="4982400" cy="2740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- New way to interact and note when she have to use laptop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9B1571-2FA4-4DA0-92FE-5BAC5E47C51B}"/>
              </a:ext>
            </a:extLst>
          </p:cNvPr>
          <p:cNvSpPr txBox="1"/>
          <p:nvPr/>
        </p:nvSpPr>
        <p:spPr>
          <a:xfrm>
            <a:off x="750646" y="2015594"/>
            <a:ext cx="36576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100" b="1">
                <a:solidFill>
                  <a:srgbClr val="77BE9C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>
                <a:solidFill>
                  <a:srgbClr val="D0F09F"/>
                </a:solidFill>
              </a:rPr>
              <a:t>Difficulties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7E71DB-8D56-3606-B5F7-FE7AAB12BC32}"/>
              </a:ext>
            </a:extLst>
          </p:cNvPr>
          <p:cNvSpPr txBox="1"/>
          <p:nvPr/>
        </p:nvSpPr>
        <p:spPr>
          <a:xfrm>
            <a:off x="750646" y="2250083"/>
            <a:ext cx="4370400" cy="87421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Lots of resource and files to manage</a:t>
            </a:r>
          </a:p>
          <a:p>
            <a:r>
              <a:rPr lang="en-US"/>
              <a:t>Low speed when taking note by typing</a:t>
            </a:r>
          </a:p>
          <a:p>
            <a:r>
              <a:rPr lang="en-US"/>
              <a:t>Fucnctionality of her productivity app are quite inconvenient when it come to Macbook, Iphone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F10E8F-ECA7-B3D4-C89B-90EC2D372117}"/>
              </a:ext>
            </a:extLst>
          </p:cNvPr>
          <p:cNvSpPr txBox="1"/>
          <p:nvPr/>
        </p:nvSpPr>
        <p:spPr>
          <a:xfrm>
            <a:off x="750646" y="4011857"/>
            <a:ext cx="5707790" cy="55047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sz="1200" b="1" i="1">
                <a:solidFill>
                  <a:srgbClr val="A8DBA7"/>
                </a:solidFill>
                <a:latin typeface="Montserrat Medium" pitchFamily="2" charset="0"/>
              </a:rPr>
              <a:t>“I feel that the current process is smooth and effective, </a:t>
            </a:r>
          </a:p>
          <a:p>
            <a:r>
              <a:rPr lang="en-US" sz="1200" b="1" i="1">
                <a:solidFill>
                  <a:srgbClr val="A8DBA7"/>
                </a:solidFill>
                <a:latin typeface="Montserrat Medium" pitchFamily="2" charset="0"/>
              </a:rPr>
              <a:t>I appreciate writing notes by hand whether on paper or on a tablet.”</a:t>
            </a:r>
          </a:p>
        </p:txBody>
      </p:sp>
    </p:spTree>
    <p:extLst>
      <p:ext uri="{BB962C8B-B14F-4D97-AF65-F5344CB8AC3E}">
        <p14:creationId xmlns:p14="http://schemas.microsoft.com/office/powerpoint/2010/main" val="2347612133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928941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2" y="300294"/>
            <a:ext cx="2865601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Montserrat Medium" panose="00000600000000000000" pitchFamily="2" charset="0"/>
              </a:rPr>
              <a:t>Market understanding</a:t>
            </a:r>
            <a:endParaRPr lang="en-US">
              <a:solidFill>
                <a:schemeClr val="accent3"/>
              </a:solidFill>
              <a:latin typeface="Montserrat Medium" pitchFamily="2" charset="0"/>
              <a:ea typeface="Lato Light"/>
              <a:cs typeface="Lato Light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D152C5A-1ECD-6B77-86DA-A1C2A7CB6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7A41D1FA-17E7-28D6-CD56-D019F18561D0}"/>
              </a:ext>
            </a:extLst>
          </p:cNvPr>
          <p:cNvGrpSpPr/>
          <p:nvPr/>
        </p:nvGrpSpPr>
        <p:grpSpPr>
          <a:xfrm>
            <a:off x="284324" y="761640"/>
            <a:ext cx="3721964" cy="1168678"/>
            <a:chOff x="729733" y="1614149"/>
            <a:chExt cx="3955072" cy="116867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73A0331-FE4F-0E15-D58F-1DDAE515CB62}"/>
                </a:ext>
              </a:extLst>
            </p:cNvPr>
            <p:cNvSpPr txBox="1"/>
            <p:nvPr/>
          </p:nvSpPr>
          <p:spPr>
            <a:xfrm>
              <a:off x="1270168" y="1822525"/>
              <a:ext cx="23818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>
                  <a:solidFill>
                    <a:srgbClr val="D0F09F"/>
                  </a:solidFill>
                  <a:latin typeface="Montserrat" pitchFamily="2" charset="0"/>
                </a:rPr>
                <a:t>Note-taking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B3B4A9-AC27-BC42-AC2F-A6485005F271}"/>
                </a:ext>
              </a:extLst>
            </p:cNvPr>
            <p:cNvSpPr txBox="1"/>
            <p:nvPr/>
          </p:nvSpPr>
          <p:spPr>
            <a:xfrm>
              <a:off x="850930" y="2006739"/>
              <a:ext cx="114870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ontserrat" pitchFamily="2" charset="0"/>
                </a:rPr>
                <a:t>Wiki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9DD478B-C5CD-7504-1975-5E065B608721}"/>
                </a:ext>
              </a:extLst>
            </p:cNvPr>
            <p:cNvSpPr txBox="1"/>
            <p:nvPr/>
          </p:nvSpPr>
          <p:spPr>
            <a:xfrm>
              <a:off x="1981375" y="1614149"/>
              <a:ext cx="222451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>
                  <a:solidFill>
                    <a:schemeClr val="accent3">
                      <a:lumMod val="75000"/>
                    </a:schemeClr>
                  </a:solidFill>
                  <a:latin typeface="Montserrat" pitchFamily="2" charset="0"/>
                </a:rPr>
                <a:t>Document reader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FC0FEC-DD73-7DEE-E4FA-AC13007B5CD8}"/>
                </a:ext>
              </a:extLst>
            </p:cNvPr>
            <p:cNvSpPr txBox="1"/>
            <p:nvPr/>
          </p:nvSpPr>
          <p:spPr>
            <a:xfrm>
              <a:off x="1843311" y="2171992"/>
              <a:ext cx="238183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1600" b="1">
                  <a:solidFill>
                    <a:srgbClr val="A8DBA7"/>
                  </a:solidFill>
                  <a:latin typeface="Montserrat" pitchFamily="2" charset="0"/>
                </a:defRPr>
              </a:lvl1pPr>
            </a:lstStyle>
            <a:p>
              <a:r>
                <a:rPr lang="en-US" sz="11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Knowledge base platform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FF91CD-4772-654B-F523-A10863C62A0F}"/>
                </a:ext>
              </a:extLst>
            </p:cNvPr>
            <p:cNvSpPr txBox="1"/>
            <p:nvPr/>
          </p:nvSpPr>
          <p:spPr>
            <a:xfrm>
              <a:off x="1075137" y="2521217"/>
              <a:ext cx="360966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1600" b="1">
                  <a:solidFill>
                    <a:srgbClr val="A8DBA7"/>
                  </a:solidFill>
                  <a:latin typeface="Montserrat" pitchFamily="2" charset="0"/>
                </a:defRPr>
              </a:lvl1pPr>
            </a:lstStyle>
            <a:p>
              <a:r>
                <a:rPr lang="en-US" sz="1100">
                  <a:solidFill>
                    <a:srgbClr val="77BE9C"/>
                  </a:solidFill>
                </a:rPr>
                <a:t>Personal information manager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996128F-50C9-CD4E-8DD7-FC062ECA06D7}"/>
                </a:ext>
              </a:extLst>
            </p:cNvPr>
            <p:cNvSpPr txBox="1"/>
            <p:nvPr/>
          </p:nvSpPr>
          <p:spPr>
            <a:xfrm>
              <a:off x="729733" y="2362072"/>
              <a:ext cx="209795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1600" b="1">
                  <a:solidFill>
                    <a:srgbClr val="A8DBA7"/>
                  </a:solidFill>
                  <a:latin typeface="Montserrat" pitchFamily="2" charset="0"/>
                </a:defRPr>
              </a:lvl1pPr>
            </a:lstStyle>
            <a:p>
              <a:r>
                <a:rPr lang="en-US" sz="800">
                  <a:solidFill>
                    <a:srgbClr val="47936F"/>
                  </a:solidFill>
                </a:rPr>
                <a:t>Document collaborator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1DFE52C-FCA5-9F18-E50B-77AB53006829}"/>
                </a:ext>
              </a:extLst>
            </p:cNvPr>
            <p:cNvSpPr txBox="1"/>
            <p:nvPr/>
          </p:nvSpPr>
          <p:spPr>
            <a:xfrm>
              <a:off x="863099" y="1651406"/>
              <a:ext cx="168131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1600" b="1">
                  <a:solidFill>
                    <a:srgbClr val="A8DBA7"/>
                  </a:solidFill>
                  <a:latin typeface="Montserrat" pitchFamily="2" charset="0"/>
                </a:defRPr>
              </a:lvl1pPr>
            </a:lstStyle>
            <a:p>
              <a:r>
                <a:rPr lang="en-US" sz="1200">
                  <a:solidFill>
                    <a:srgbClr val="3D90B9"/>
                  </a:solidFill>
                </a:rPr>
                <a:t>Learning aid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492BD55-6797-CCB3-AEEC-E8C35B1078E0}"/>
              </a:ext>
            </a:extLst>
          </p:cNvPr>
          <p:cNvSpPr txBox="1"/>
          <p:nvPr/>
        </p:nvSpPr>
        <p:spPr>
          <a:xfrm>
            <a:off x="369390" y="2046869"/>
            <a:ext cx="3088481" cy="27699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600" b="1">
                <a:solidFill>
                  <a:srgbClr val="A8DBA7"/>
                </a:solidFill>
                <a:latin typeface="Montserrat" pitchFamily="2" charset="0"/>
              </a:defRPr>
            </a:lvl1pPr>
          </a:lstStyle>
          <a:p>
            <a:r>
              <a:rPr lang="en-US" sz="1200" b="0" i="1">
                <a:solidFill>
                  <a:srgbClr val="D0F09F"/>
                </a:solidFill>
              </a:rPr>
              <a:t>“A second brain for you, forever”</a:t>
            </a:r>
          </a:p>
        </p:txBody>
      </p:sp>
      <p:sp>
        <p:nvSpPr>
          <p:cNvPr id="43" name="Google Shape;163;p19">
            <a:extLst>
              <a:ext uri="{FF2B5EF4-FFF2-40B4-BE49-F238E27FC236}">
                <a16:creationId xmlns:a16="http://schemas.microsoft.com/office/drawing/2014/main" id="{E18ECAD5-A7A0-D576-D5B7-DD30A77A8C74}"/>
              </a:ext>
            </a:extLst>
          </p:cNvPr>
          <p:cNvSpPr txBox="1">
            <a:spLocks/>
          </p:cNvSpPr>
          <p:nvPr/>
        </p:nvSpPr>
        <p:spPr>
          <a:xfrm>
            <a:off x="4032298" y="491614"/>
            <a:ext cx="2865601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>
                <a:solidFill>
                  <a:srgbClr val="A8DBA7"/>
                </a:solidFill>
                <a:latin typeface="Montserrat Medium" panose="00000600000000000000" pitchFamily="2" charset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Market size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5CEAC6-2699-B013-5274-A2CB904B4AA4}"/>
              </a:ext>
            </a:extLst>
          </p:cNvPr>
          <p:cNvSpPr txBox="1"/>
          <p:nvPr/>
        </p:nvSpPr>
        <p:spPr>
          <a:xfrm>
            <a:off x="4095908" y="3929257"/>
            <a:ext cx="1729043" cy="642656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dk1"/>
              </a:buClr>
              <a:buSzPts val="1100"/>
              <a:buNone/>
              <a:defRPr sz="1200" b="1">
                <a:solidFill>
                  <a:srgbClr val="A8DBA7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/>
              <a:t>No restrictions on law or government</a:t>
            </a:r>
          </a:p>
        </p:txBody>
      </p:sp>
      <p:sp>
        <p:nvSpPr>
          <p:cNvPr id="4" name="Google Shape;163;p19">
            <a:extLst>
              <a:ext uri="{FF2B5EF4-FFF2-40B4-BE49-F238E27FC236}">
                <a16:creationId xmlns:a16="http://schemas.microsoft.com/office/drawing/2014/main" id="{C6157521-1EF6-EF0E-9304-C8F8761DDB75}"/>
              </a:ext>
            </a:extLst>
          </p:cNvPr>
          <p:cNvSpPr txBox="1">
            <a:spLocks/>
          </p:cNvSpPr>
          <p:nvPr/>
        </p:nvSpPr>
        <p:spPr>
          <a:xfrm>
            <a:off x="4026364" y="2722402"/>
            <a:ext cx="2865601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rgbClr val="A8DBA7"/>
                </a:solidFill>
                <a:latin typeface="Montserrat Medium" panose="00000600000000000000" pitchFamily="2" charset="0"/>
              </a:rPr>
              <a:t>Key Players</a:t>
            </a:r>
            <a:endParaRPr lang="en-US">
              <a:solidFill>
                <a:srgbClr val="A8DBA7"/>
              </a:solidFill>
              <a:latin typeface="Montserrat Medium" pitchFamily="2" charset="0"/>
              <a:ea typeface="Lato Light"/>
              <a:cs typeface="Lato Ligh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FC31B63-CD44-1CD8-258E-CD07A9912437}"/>
              </a:ext>
            </a:extLst>
          </p:cNvPr>
          <p:cNvGrpSpPr/>
          <p:nvPr/>
        </p:nvGrpSpPr>
        <p:grpSpPr>
          <a:xfrm>
            <a:off x="4026364" y="3009029"/>
            <a:ext cx="4488374" cy="779017"/>
            <a:chOff x="4026364" y="3009029"/>
            <a:chExt cx="4488374" cy="77901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115E0A-7359-375D-9BF0-E82C22A3133F}"/>
                </a:ext>
              </a:extLst>
            </p:cNvPr>
            <p:cNvSpPr txBox="1"/>
            <p:nvPr/>
          </p:nvSpPr>
          <p:spPr>
            <a:xfrm>
              <a:off x="4026364" y="3009029"/>
              <a:ext cx="1463040" cy="307777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>
                  <a:solidFill>
                    <a:schemeClr val="bg1"/>
                  </a:solidFill>
                  <a:latin typeface="Montserrat Medium" panose="00000600000000000000" pitchFamily="2" charset="0"/>
                </a:defRPr>
              </a:lvl1pPr>
            </a:lstStyle>
            <a:p>
              <a:r>
                <a:rPr lang="en-US" sz="1000">
                  <a:latin typeface="Montserrat" pitchFamily="2" charset="0"/>
                </a:rPr>
                <a:t>Google (US)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69AB155-4382-ED32-42D0-B07B6EE05E0D}"/>
                </a:ext>
              </a:extLst>
            </p:cNvPr>
            <p:cNvSpPr txBox="1"/>
            <p:nvPr/>
          </p:nvSpPr>
          <p:spPr>
            <a:xfrm>
              <a:off x="4026364" y="3248001"/>
              <a:ext cx="1463040" cy="307777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>
                  <a:solidFill>
                    <a:schemeClr val="bg1"/>
                  </a:solidFill>
                  <a:latin typeface="Montserrat Medium" panose="00000600000000000000" pitchFamily="2" charset="0"/>
                </a:defRPr>
              </a:lvl1pPr>
            </a:lstStyle>
            <a:p>
              <a:r>
                <a:rPr lang="en-US" sz="1000">
                  <a:latin typeface="Montserrat" pitchFamily="2" charset="0"/>
                </a:rPr>
                <a:t>Evernote (US)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9471A5-C6F9-BA1E-C32C-9C38F6B11D39}"/>
                </a:ext>
              </a:extLst>
            </p:cNvPr>
            <p:cNvSpPr txBox="1"/>
            <p:nvPr/>
          </p:nvSpPr>
          <p:spPr>
            <a:xfrm>
              <a:off x="4026364" y="3480269"/>
              <a:ext cx="1463040" cy="307777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>
                  <a:solidFill>
                    <a:schemeClr val="bg1"/>
                  </a:solidFill>
                  <a:latin typeface="Montserrat Medium" panose="00000600000000000000" pitchFamily="2" charset="0"/>
                </a:defRPr>
              </a:lvl1pPr>
            </a:lstStyle>
            <a:p>
              <a:r>
                <a:rPr lang="en-US" sz="1000">
                  <a:latin typeface="Montserrat" pitchFamily="2" charset="0"/>
                </a:rPr>
                <a:t>Dropbox (US)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381549-2EB9-42FB-4D06-0F75304E922D}"/>
                </a:ext>
              </a:extLst>
            </p:cNvPr>
            <p:cNvSpPr txBox="1"/>
            <p:nvPr/>
          </p:nvSpPr>
          <p:spPr>
            <a:xfrm>
              <a:off x="7041383" y="3009029"/>
              <a:ext cx="1463040" cy="307777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>
                  <a:solidFill>
                    <a:schemeClr val="bg1"/>
                  </a:solidFill>
                  <a:latin typeface="Montserrat Medium" panose="00000600000000000000" pitchFamily="2" charset="0"/>
                </a:defRPr>
              </a:lvl1pPr>
            </a:lstStyle>
            <a:p>
              <a:r>
                <a:rPr lang="en-US" sz="1000">
                  <a:latin typeface="Montserrat" pitchFamily="2" charset="0"/>
                </a:rPr>
                <a:t>Microsoft (US)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99F37BF-4B7B-DAFE-A6FC-23B63C9A1F43}"/>
                </a:ext>
              </a:extLst>
            </p:cNvPr>
            <p:cNvSpPr txBox="1"/>
            <p:nvPr/>
          </p:nvSpPr>
          <p:spPr>
            <a:xfrm>
              <a:off x="5459165" y="3009029"/>
              <a:ext cx="1463040" cy="307777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>
                  <a:solidFill>
                    <a:schemeClr val="bg1"/>
                  </a:solidFill>
                  <a:latin typeface="Montserrat Medium" panose="00000600000000000000" pitchFamily="2" charset="0"/>
                </a:defRPr>
              </a:lvl1pPr>
            </a:lstStyle>
            <a:p>
              <a:r>
                <a:rPr lang="en-US" sz="1000">
                  <a:latin typeface="Montserrat" pitchFamily="2" charset="0"/>
                </a:rPr>
                <a:t>Apple (US)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1F28225-7A68-568A-D0FB-4077E0E2056A}"/>
                </a:ext>
              </a:extLst>
            </p:cNvPr>
            <p:cNvSpPr txBox="1"/>
            <p:nvPr/>
          </p:nvSpPr>
          <p:spPr>
            <a:xfrm>
              <a:off x="5459165" y="3248001"/>
              <a:ext cx="1463040" cy="307777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>
                  <a:solidFill>
                    <a:schemeClr val="bg1"/>
                  </a:solidFill>
                  <a:latin typeface="Montserrat Medium" panose="00000600000000000000" pitchFamily="2" charset="0"/>
                </a:defRPr>
              </a:lvl1pPr>
            </a:lstStyle>
            <a:p>
              <a:r>
                <a:rPr lang="en-US" sz="1000">
                  <a:latin typeface="Montserrat" pitchFamily="2" charset="0"/>
                </a:rPr>
                <a:t>Notion (US)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4E9C83A-6D99-A72D-D45A-196DA1F00D74}"/>
                </a:ext>
              </a:extLst>
            </p:cNvPr>
            <p:cNvSpPr txBox="1"/>
            <p:nvPr/>
          </p:nvSpPr>
          <p:spPr>
            <a:xfrm>
              <a:off x="5459165" y="3480269"/>
              <a:ext cx="1463040" cy="307777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>
                  <a:solidFill>
                    <a:schemeClr val="bg1"/>
                  </a:solidFill>
                  <a:latin typeface="Montserrat Medium" panose="00000600000000000000" pitchFamily="2" charset="0"/>
                </a:defRPr>
              </a:lvl1pPr>
            </a:lstStyle>
            <a:p>
              <a:r>
                <a:rPr lang="en-US" sz="1000">
                  <a:latin typeface="Montserrat" pitchFamily="2" charset="0"/>
                </a:rPr>
                <a:t>Typora (China)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CD16BA5-303D-9F11-F3E5-108CCE83FADB}"/>
                </a:ext>
              </a:extLst>
            </p:cNvPr>
            <p:cNvSpPr txBox="1"/>
            <p:nvPr/>
          </p:nvSpPr>
          <p:spPr>
            <a:xfrm>
              <a:off x="7051698" y="3246449"/>
              <a:ext cx="1463040" cy="307777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>
                  <a:solidFill>
                    <a:schemeClr val="bg1"/>
                  </a:solidFill>
                  <a:latin typeface="Montserrat Medium" panose="00000600000000000000" pitchFamily="2" charset="0"/>
                </a:defRPr>
              </a:lvl1pPr>
            </a:lstStyle>
            <a:p>
              <a:r>
                <a:rPr lang="en-US" sz="1000">
                  <a:latin typeface="Montserrat" pitchFamily="2" charset="0"/>
                </a:rPr>
                <a:t>Milanote (Australia)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A69495C-7BCE-C508-9450-D86E66242640}"/>
              </a:ext>
            </a:extLst>
          </p:cNvPr>
          <p:cNvSpPr txBox="1"/>
          <p:nvPr/>
        </p:nvSpPr>
        <p:spPr>
          <a:xfrm>
            <a:off x="6078331" y="4659670"/>
            <a:ext cx="2957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050" i="1">
                <a:solidFill>
                  <a:schemeClr val="bg1">
                    <a:lumMod val="65000"/>
                  </a:schemeClr>
                </a:solidFill>
                <a:latin typeface="Montserrat" pitchFamily="2" charset="0"/>
              </a:defRPr>
            </a:lvl1pPr>
          </a:lstStyle>
          <a:p>
            <a:pPr algn="r"/>
            <a:r>
              <a:rPr lang="en-US" sz="900" b="1"/>
              <a:t>Note Taking App Market - Global Industry Analysis and Forecast (2022-2029) </a:t>
            </a:r>
            <a:r>
              <a:rPr lang="en-US" sz="900"/>
              <a:t>- MMR</a:t>
            </a:r>
          </a:p>
        </p:txBody>
      </p:sp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B40A0019-3CFE-E526-E4B0-BDAA60A245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8848853"/>
              </p:ext>
            </p:extLst>
          </p:nvPr>
        </p:nvGraphicFramePr>
        <p:xfrm>
          <a:off x="4827777" y="815991"/>
          <a:ext cx="2744016" cy="16152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A18A0026-CF4C-35C6-BC4B-70F6C6060CA7}"/>
              </a:ext>
            </a:extLst>
          </p:cNvPr>
          <p:cNvSpPr txBox="1"/>
          <p:nvPr/>
        </p:nvSpPr>
        <p:spPr>
          <a:xfrm>
            <a:off x="5494076" y="629609"/>
            <a:ext cx="2069547" cy="307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algn="r"/>
            <a:r>
              <a:rPr lang="en-US" sz="1100" i="1">
                <a:latin typeface="Montserrat" pitchFamily="2" charset="0"/>
              </a:rPr>
              <a:t>in US$ Billion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262022A-89E9-474C-E5C6-92821CCE79F2}"/>
              </a:ext>
            </a:extLst>
          </p:cNvPr>
          <p:cNvCxnSpPr>
            <a:cxnSpLocks/>
          </p:cNvCxnSpPr>
          <p:nvPr/>
        </p:nvCxnSpPr>
        <p:spPr>
          <a:xfrm flipV="1">
            <a:off x="5559219" y="1161445"/>
            <a:ext cx="1311295" cy="580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7F860F0-4640-B2F0-2224-15017BA20F40}"/>
              </a:ext>
            </a:extLst>
          </p:cNvPr>
          <p:cNvSpPr txBox="1"/>
          <p:nvPr/>
        </p:nvSpPr>
        <p:spPr>
          <a:xfrm rot="20123466">
            <a:off x="5585400" y="1227957"/>
            <a:ext cx="1045141" cy="307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r>
              <a:rPr lang="en-US" sz="1100">
                <a:solidFill>
                  <a:srgbClr val="A8DBA7"/>
                </a:solidFill>
                <a:latin typeface="Montserrat" pitchFamily="2" charset="0"/>
              </a:rPr>
              <a:t>CAGR 16.4%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8155B11-7CA2-7556-FAEB-F4048CA68EEC}"/>
              </a:ext>
            </a:extLst>
          </p:cNvPr>
          <p:cNvSpPr txBox="1"/>
          <p:nvPr/>
        </p:nvSpPr>
        <p:spPr>
          <a:xfrm>
            <a:off x="4706192" y="2401195"/>
            <a:ext cx="3271132" cy="2462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000">
                <a:solidFill>
                  <a:schemeClr val="bg1"/>
                </a:solidFill>
                <a:latin typeface="Montserrat" pitchFamily="2" charset="0"/>
              </a:defRPr>
            </a:lvl1pPr>
          </a:lstStyle>
          <a:p>
            <a:pPr algn="ctr"/>
            <a:r>
              <a:rPr lang="en-US" sz="1050" b="1">
                <a:solidFill>
                  <a:srgbClr val="A8DBA7"/>
                </a:solidFill>
              </a:rPr>
              <a:t>3.21 </a:t>
            </a:r>
            <a:r>
              <a:rPr lang="en-US" sz="1050"/>
              <a:t>(IAP)  + </a:t>
            </a:r>
            <a:r>
              <a:rPr lang="en-US" sz="1050" b="1">
                <a:solidFill>
                  <a:srgbClr val="A8DBA7"/>
                </a:solidFill>
              </a:rPr>
              <a:t>0.15</a:t>
            </a:r>
            <a:r>
              <a:rPr lang="en-US" sz="1050"/>
              <a:t> (Paid app) + </a:t>
            </a:r>
            <a:r>
              <a:rPr lang="en-US" sz="1050" b="1">
                <a:solidFill>
                  <a:srgbClr val="A8DBA7"/>
                </a:solidFill>
              </a:rPr>
              <a:t>5.91 </a:t>
            </a:r>
            <a:r>
              <a:rPr lang="en-US" sz="1050"/>
              <a:t>(Advertising)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0464DDF-06D1-8523-B1B4-FFC69A6F55AE}"/>
              </a:ext>
            </a:extLst>
          </p:cNvPr>
          <p:cNvSpPr txBox="1"/>
          <p:nvPr/>
        </p:nvSpPr>
        <p:spPr>
          <a:xfrm>
            <a:off x="221866" y="2507705"/>
            <a:ext cx="2515023" cy="307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r>
              <a:rPr lang="en-US"/>
              <a:t>Demand-side economy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7E5805B8-8173-444A-D77C-45E9A2281F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319" y="2866352"/>
            <a:ext cx="3249400" cy="181465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7820247-3F8D-E382-82B9-82676C341F41}"/>
              </a:ext>
            </a:extLst>
          </p:cNvPr>
          <p:cNvSpPr txBox="1"/>
          <p:nvPr/>
        </p:nvSpPr>
        <p:spPr>
          <a:xfrm>
            <a:off x="280422" y="4798170"/>
            <a:ext cx="460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r">
              <a:defRPr sz="900" b="1" i="1">
                <a:solidFill>
                  <a:schemeClr val="bg1">
                    <a:lumMod val="65000"/>
                  </a:schemeClr>
                </a:solidFill>
                <a:latin typeface="Montserrat" pitchFamily="2" charset="0"/>
              </a:defRPr>
            </a:lvl1pPr>
          </a:lstStyle>
          <a:p>
            <a:pPr algn="l"/>
            <a:r>
              <a:rPr lang="en-US"/>
              <a:t>Vietnam’s Search for Tomorrow – </a:t>
            </a:r>
            <a:r>
              <a:rPr lang="en-US" b="0"/>
              <a:t>Google Vietnam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D315A5A-C4A1-2CF6-1E01-88C82958DDD7}"/>
              </a:ext>
            </a:extLst>
          </p:cNvPr>
          <p:cNvCxnSpPr>
            <a:cxnSpLocks/>
          </p:cNvCxnSpPr>
          <p:nvPr/>
        </p:nvCxnSpPr>
        <p:spPr>
          <a:xfrm>
            <a:off x="3758400" y="289569"/>
            <a:ext cx="0" cy="4585659"/>
          </a:xfrm>
          <a:prstGeom prst="line">
            <a:avLst/>
          </a:prstGeom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23CC32E-4E4C-37E9-4EF7-8D6DCBBBE14B}"/>
              </a:ext>
            </a:extLst>
          </p:cNvPr>
          <p:cNvSpPr txBox="1"/>
          <p:nvPr/>
        </p:nvSpPr>
        <p:spPr>
          <a:xfrm>
            <a:off x="6647160" y="3929257"/>
            <a:ext cx="1729043" cy="642656"/>
          </a:xfrm>
          <a:prstGeom prst="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dk1"/>
              </a:buClr>
              <a:buSzPts val="1100"/>
              <a:buNone/>
              <a:defRPr sz="1200" b="1">
                <a:solidFill>
                  <a:srgbClr val="A8DBA7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>
                <a:solidFill>
                  <a:srgbClr val="D0F09F"/>
                </a:solidFill>
              </a:rPr>
              <a:t>Global scope development  potential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81ADF7D-3143-D22A-CE8D-CD620E30E4B3}"/>
              </a:ext>
            </a:extLst>
          </p:cNvPr>
          <p:cNvCxnSpPr/>
          <p:nvPr/>
        </p:nvCxnSpPr>
        <p:spPr>
          <a:xfrm>
            <a:off x="5940000" y="4250585"/>
            <a:ext cx="588849" cy="0"/>
          </a:xfrm>
          <a:prstGeom prst="straightConnector1">
            <a:avLst/>
          </a:prstGeom>
          <a:ln w="6350">
            <a:solidFill>
              <a:schemeClr val="accent4">
                <a:lumMod val="20000"/>
                <a:lumOff val="8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310557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939D87D-2DE2-67E5-DB83-71B9D5F8A3D5}"/>
              </a:ext>
            </a:extLst>
          </p:cNvPr>
          <p:cNvSpPr/>
          <p:nvPr/>
        </p:nvSpPr>
        <p:spPr>
          <a:xfrm>
            <a:off x="525780" y="1340692"/>
            <a:ext cx="4739640" cy="1212442"/>
          </a:xfrm>
          <a:prstGeom prst="roundRect">
            <a:avLst>
              <a:gd name="adj" fmla="val 2225"/>
            </a:avLst>
          </a:prstGeom>
          <a:solidFill>
            <a:schemeClr val="bg1">
              <a:lumMod val="85000"/>
              <a:alpha val="10000"/>
            </a:schemeClr>
          </a:solidFill>
          <a:ln w="3175"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928941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2" y="300294"/>
            <a:ext cx="2865601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Montserrat Medium" panose="00000600000000000000" pitchFamily="2" charset="0"/>
              </a:rPr>
              <a:t>Market trend</a:t>
            </a:r>
            <a:endParaRPr lang="en-US">
              <a:solidFill>
                <a:schemeClr val="accent3"/>
              </a:solidFill>
              <a:latin typeface="Montserrat Medium" pitchFamily="2" charset="0"/>
              <a:ea typeface="Lato Light"/>
              <a:cs typeface="Lato Light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D152C5A-1ECD-6B77-86DA-A1C2A7CB6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404DC64-7AD0-1958-DD8B-7EFC2B977B48}"/>
              </a:ext>
            </a:extLst>
          </p:cNvPr>
          <p:cNvSpPr txBox="1"/>
          <p:nvPr/>
        </p:nvSpPr>
        <p:spPr>
          <a:xfrm>
            <a:off x="449827" y="869947"/>
            <a:ext cx="46088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D0F09F"/>
                </a:solidFill>
                <a:latin typeface="Montserrat" pitchFamily="2" charset="0"/>
              </a:rPr>
              <a:t>Modularize into minor domain </a:t>
            </a:r>
          </a:p>
        </p:txBody>
      </p:sp>
      <p:pic>
        <p:nvPicPr>
          <p:cNvPr id="5122" name="Picture 2" descr="Substack - A new model for publishing">
            <a:extLst>
              <a:ext uri="{FF2B5EF4-FFF2-40B4-BE49-F238E27FC236}">
                <a16:creationId xmlns:a16="http://schemas.microsoft.com/office/drawing/2014/main" id="{F1B59D80-E4DF-A9B8-4D5A-78B92F27E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597" y="869947"/>
            <a:ext cx="3546084" cy="400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051CFAB-9252-CA31-BBE3-DCDCBBC323A7}"/>
              </a:ext>
            </a:extLst>
          </p:cNvPr>
          <p:cNvGrpSpPr/>
          <p:nvPr/>
        </p:nvGrpSpPr>
        <p:grpSpPr>
          <a:xfrm>
            <a:off x="1033680" y="1505140"/>
            <a:ext cx="594360" cy="938058"/>
            <a:chOff x="879372" y="1325160"/>
            <a:chExt cx="594360" cy="938058"/>
          </a:xfrm>
        </p:grpSpPr>
        <p:pic>
          <p:nvPicPr>
            <p:cNvPr id="5126" name="Picture 6" descr="Substack Referral Integration">
              <a:extLst>
                <a:ext uri="{FF2B5EF4-FFF2-40B4-BE49-F238E27FC236}">
                  <a16:creationId xmlns:a16="http://schemas.microsoft.com/office/drawing/2014/main" id="{BBFD5EF2-F95D-0A2B-D913-2A28142E38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372" y="1325160"/>
              <a:ext cx="594360" cy="594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Google Shape;163;p19">
              <a:extLst>
                <a:ext uri="{FF2B5EF4-FFF2-40B4-BE49-F238E27FC236}">
                  <a16:creationId xmlns:a16="http://schemas.microsoft.com/office/drawing/2014/main" id="{1FD2950B-0826-A6EC-3FF0-F51FE8FA95FF}"/>
                </a:ext>
              </a:extLst>
            </p:cNvPr>
            <p:cNvSpPr txBox="1">
              <a:spLocks/>
            </p:cNvSpPr>
            <p:nvPr/>
          </p:nvSpPr>
          <p:spPr>
            <a:xfrm>
              <a:off x="879372" y="2005484"/>
              <a:ext cx="594360" cy="257734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100">
                  <a:solidFill>
                    <a:schemeClr val="bg1"/>
                  </a:solidFill>
                  <a:latin typeface="Montserrat" pitchFamily="2" charset="0"/>
                </a:rPr>
                <a:t>Read</a:t>
              </a:r>
              <a:endParaRPr lang="en-US" sz="1100">
                <a:solidFill>
                  <a:schemeClr val="accent3"/>
                </a:solidFill>
                <a:latin typeface="Montserrat" pitchFamily="2" charset="0"/>
                <a:ea typeface="Lato Light"/>
                <a:cs typeface="Lato Light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D0C5096-600B-7B83-A1BA-45943AE79133}"/>
              </a:ext>
            </a:extLst>
          </p:cNvPr>
          <p:cNvGrpSpPr/>
          <p:nvPr/>
        </p:nvGrpSpPr>
        <p:grpSpPr>
          <a:xfrm>
            <a:off x="3883281" y="1505140"/>
            <a:ext cx="1175416" cy="938058"/>
            <a:chOff x="1752600" y="1325160"/>
            <a:chExt cx="1175416" cy="938058"/>
          </a:xfrm>
        </p:grpSpPr>
        <p:pic>
          <p:nvPicPr>
            <p:cNvPr id="5128" name="Picture 8" descr="Instagram - Wikipedia">
              <a:extLst>
                <a:ext uri="{FF2B5EF4-FFF2-40B4-BE49-F238E27FC236}">
                  <a16:creationId xmlns:a16="http://schemas.microsoft.com/office/drawing/2014/main" id="{5C97C848-7B49-EB1A-AD8B-9634390FBC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3128" y="1325160"/>
              <a:ext cx="594360" cy="594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Google Shape;163;p19">
              <a:extLst>
                <a:ext uri="{FF2B5EF4-FFF2-40B4-BE49-F238E27FC236}">
                  <a16:creationId xmlns:a16="http://schemas.microsoft.com/office/drawing/2014/main" id="{F192714F-3949-FF5C-9C57-74971479C7C9}"/>
                </a:ext>
              </a:extLst>
            </p:cNvPr>
            <p:cNvSpPr txBox="1">
              <a:spLocks/>
            </p:cNvSpPr>
            <p:nvPr/>
          </p:nvSpPr>
          <p:spPr>
            <a:xfrm>
              <a:off x="1752600" y="2005484"/>
              <a:ext cx="1175416" cy="257734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100">
                  <a:solidFill>
                    <a:schemeClr val="bg1"/>
                  </a:solidFill>
                  <a:latin typeface="Montserrat" pitchFamily="2" charset="0"/>
                </a:rPr>
                <a:t>Share images</a:t>
              </a:r>
              <a:endParaRPr lang="en-US" sz="1100">
                <a:solidFill>
                  <a:schemeClr val="accent3"/>
                </a:solidFill>
                <a:latin typeface="Montserrat" pitchFamily="2" charset="0"/>
                <a:ea typeface="Lato Light"/>
                <a:cs typeface="Lato Light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8903B1-B4F3-258F-A32E-B6F29E1C1363}"/>
              </a:ext>
            </a:extLst>
          </p:cNvPr>
          <p:cNvGrpSpPr/>
          <p:nvPr/>
        </p:nvGrpSpPr>
        <p:grpSpPr>
          <a:xfrm>
            <a:off x="2531956" y="1505140"/>
            <a:ext cx="773460" cy="938058"/>
            <a:chOff x="3335610" y="1325160"/>
            <a:chExt cx="773460" cy="938058"/>
          </a:xfrm>
        </p:grpSpPr>
        <p:sp>
          <p:nvSpPr>
            <p:cNvPr id="4" name="Google Shape;163;p19">
              <a:extLst>
                <a:ext uri="{FF2B5EF4-FFF2-40B4-BE49-F238E27FC236}">
                  <a16:creationId xmlns:a16="http://schemas.microsoft.com/office/drawing/2014/main" id="{8C7CE076-B41D-0577-5D98-D43B1B3EFD5D}"/>
                </a:ext>
              </a:extLst>
            </p:cNvPr>
            <p:cNvSpPr txBox="1">
              <a:spLocks/>
            </p:cNvSpPr>
            <p:nvPr/>
          </p:nvSpPr>
          <p:spPr>
            <a:xfrm>
              <a:off x="3335610" y="2005484"/>
              <a:ext cx="773460" cy="257734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100">
                  <a:solidFill>
                    <a:schemeClr val="bg1"/>
                  </a:solidFill>
                  <a:latin typeface="Montserrat" pitchFamily="2" charset="0"/>
                </a:rPr>
                <a:t>Meeting</a:t>
              </a:r>
              <a:endParaRPr lang="en-US" sz="1100">
                <a:solidFill>
                  <a:schemeClr val="accent3"/>
                </a:solidFill>
                <a:latin typeface="Montserrat" pitchFamily="2" charset="0"/>
                <a:ea typeface="Lato Light"/>
                <a:cs typeface="Lato Light"/>
              </a:endParaRPr>
            </a:p>
          </p:txBody>
        </p:sp>
        <p:pic>
          <p:nvPicPr>
            <p:cNvPr id="5130" name="Picture 10" descr="Zoom - One Platform to Connect - Apps on Google Play">
              <a:extLst>
                <a:ext uri="{FF2B5EF4-FFF2-40B4-BE49-F238E27FC236}">
                  <a16:creationId xmlns:a16="http://schemas.microsoft.com/office/drawing/2014/main" id="{653E83FC-1FC3-993A-F6FF-B6594B5EA4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5160" y="1325160"/>
              <a:ext cx="594360" cy="594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34" name="Picture 14" descr="Looker - YouTube">
            <a:extLst>
              <a:ext uri="{FF2B5EF4-FFF2-40B4-BE49-F238E27FC236}">
                <a16:creationId xmlns:a16="http://schemas.microsoft.com/office/drawing/2014/main" id="{45A27D6D-F8F7-F9EC-5BCF-4A753A444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32" y="3096534"/>
            <a:ext cx="1124772" cy="112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Google Cloud Platform Review | PCMag">
            <a:extLst>
              <a:ext uri="{FF2B5EF4-FFF2-40B4-BE49-F238E27FC236}">
                <a16:creationId xmlns:a16="http://schemas.microsoft.com/office/drawing/2014/main" id="{0CE6BAC6-4D1B-98DE-DCDC-58737AB75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75" y="3096534"/>
            <a:ext cx="1996668" cy="112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083AFF-DA8E-3A06-4246-20F46E46C824}"/>
              </a:ext>
            </a:extLst>
          </p:cNvPr>
          <p:cNvSpPr txBox="1"/>
          <p:nvPr/>
        </p:nvSpPr>
        <p:spPr>
          <a:xfrm>
            <a:off x="449827" y="4265148"/>
            <a:ext cx="16913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Montserrat" pitchFamily="2" charset="0"/>
              </a:rPr>
              <a:t>Business Intelligence</a:t>
            </a:r>
            <a:endParaRPr lang="en-US" sz="1100">
              <a:solidFill>
                <a:schemeClr val="accent3"/>
              </a:solidFill>
              <a:latin typeface="Montserrat" pitchFamily="2" charset="0"/>
              <a:ea typeface="Lato Light"/>
              <a:cs typeface="Lato Light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2AE32F9-EEA4-0A05-99AA-604942669857}"/>
              </a:ext>
            </a:extLst>
          </p:cNvPr>
          <p:cNvCxnSpPr>
            <a:cxnSpLocks/>
          </p:cNvCxnSpPr>
          <p:nvPr/>
        </p:nvCxnSpPr>
        <p:spPr>
          <a:xfrm flipH="1">
            <a:off x="1980166" y="3658920"/>
            <a:ext cx="1083074" cy="0"/>
          </a:xfrm>
          <a:prstGeom prst="straightConnector1">
            <a:avLst/>
          </a:prstGeom>
          <a:ln>
            <a:solidFill>
              <a:srgbClr val="A8DBA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9E78BD8-3511-B920-3CD8-2720642C7549}"/>
              </a:ext>
            </a:extLst>
          </p:cNvPr>
          <p:cNvSpPr txBox="1"/>
          <p:nvPr/>
        </p:nvSpPr>
        <p:spPr>
          <a:xfrm>
            <a:off x="1984777" y="3380396"/>
            <a:ext cx="10194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rgbClr val="A8DBA7"/>
                </a:solidFill>
                <a:latin typeface="Montserrat" pitchFamily="2" charset="0"/>
              </a:rPr>
              <a:t>acquired</a:t>
            </a:r>
            <a:endParaRPr lang="en-US" sz="1100">
              <a:solidFill>
                <a:srgbClr val="A8DBA7"/>
              </a:solidFill>
              <a:latin typeface="Montserrat" pitchFamily="2" charset="0"/>
              <a:ea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792961708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928941" cy="446217"/>
          </a:xfrm>
          <a:prstGeom prst="rect">
            <a:avLst/>
          </a:prstGeom>
          <a:noFill/>
          <a:ln w="12700">
            <a:solidFill>
              <a:schemeClr val="bg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2" y="300294"/>
            <a:ext cx="2865601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2">
                    <a:lumMod val="90000"/>
                    <a:lumOff val="10000"/>
                  </a:schemeClr>
                </a:solidFill>
                <a:latin typeface="Montserrat Medium" panose="00000600000000000000" pitchFamily="2" charset="0"/>
              </a:rPr>
              <a:t>Market trend</a:t>
            </a:r>
            <a:endParaRPr lang="en-US">
              <a:solidFill>
                <a:schemeClr val="bg2">
                  <a:lumMod val="90000"/>
                  <a:lumOff val="10000"/>
                </a:schemeClr>
              </a:solidFill>
              <a:latin typeface="Montserrat Medium" pitchFamily="2" charset="0"/>
              <a:ea typeface="Lato Light"/>
              <a:cs typeface="Lato Light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D152C5A-1ECD-6B77-86DA-A1C2A7CB6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404DC64-7AD0-1958-DD8B-7EFC2B977B48}"/>
              </a:ext>
            </a:extLst>
          </p:cNvPr>
          <p:cNvSpPr txBox="1"/>
          <p:nvPr/>
        </p:nvSpPr>
        <p:spPr>
          <a:xfrm>
            <a:off x="449827" y="869947"/>
            <a:ext cx="46088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rgbClr val="D0F09F"/>
                </a:solidFill>
                <a:latin typeface="Montserrat" pitchFamily="2" charset="0"/>
              </a:defRPr>
            </a:lvl1pPr>
          </a:lstStyle>
          <a:p>
            <a:r>
              <a:rPr lang="en-US">
                <a:solidFill>
                  <a:srgbClr val="47936F"/>
                </a:solidFill>
              </a:rPr>
              <a:t>Emerging productivity apps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CF6953-2A74-8BCD-308D-9F1E8D6471E3}"/>
              </a:ext>
            </a:extLst>
          </p:cNvPr>
          <p:cNvSpPr txBox="1"/>
          <p:nvPr/>
        </p:nvSpPr>
        <p:spPr>
          <a:xfrm>
            <a:off x="3432979" y="874915"/>
            <a:ext cx="22780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Montserrat" pitchFamily="2" charset="0"/>
              </a:rPr>
              <a:t>“Time is most precious”</a:t>
            </a:r>
            <a:endParaRPr lang="en-US" i="1">
              <a:solidFill>
                <a:schemeClr val="tx2">
                  <a:lumMod val="60000"/>
                  <a:lumOff val="40000"/>
                </a:schemeClr>
              </a:solidFill>
              <a:latin typeface="Montserrat" pitchFamily="2" charset="0"/>
            </a:endParaRPr>
          </a:p>
        </p:txBody>
      </p:sp>
      <p:pic>
        <p:nvPicPr>
          <p:cNvPr id="6156" name="Picture 12" descr="Todoist | Productived.net">
            <a:extLst>
              <a:ext uri="{FF2B5EF4-FFF2-40B4-BE49-F238E27FC236}">
                <a16:creationId xmlns:a16="http://schemas.microsoft.com/office/drawing/2014/main" id="{7E2F113D-E06D-E231-3D16-7CC342751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3" t="20466" r="20400" b="20889"/>
          <a:stretch/>
        </p:blipFill>
        <p:spPr bwMode="auto">
          <a:xfrm>
            <a:off x="3815058" y="2211219"/>
            <a:ext cx="539702" cy="5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Rize - Product Information, Latest Updates, and Reviews 2023 | Product Hunt">
            <a:extLst>
              <a:ext uri="{FF2B5EF4-FFF2-40B4-BE49-F238E27FC236}">
                <a16:creationId xmlns:a16="http://schemas.microsoft.com/office/drawing/2014/main" id="{76DB8965-1E62-4AED-2ADD-91227CF3F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300" y="2266730"/>
            <a:ext cx="412199" cy="41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Obsidian Review | PCMag">
            <a:extLst>
              <a:ext uri="{FF2B5EF4-FFF2-40B4-BE49-F238E27FC236}">
                <a16:creationId xmlns:a16="http://schemas.microsoft.com/office/drawing/2014/main" id="{539E000C-A153-D1CB-DED5-69FB74CAC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17" y="2227965"/>
            <a:ext cx="985271" cy="48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788557-277A-942A-A537-C45260F810FE}"/>
              </a:ext>
            </a:extLst>
          </p:cNvPr>
          <p:cNvCxnSpPr/>
          <p:nvPr/>
        </p:nvCxnSpPr>
        <p:spPr>
          <a:xfrm>
            <a:off x="3218400" y="1023835"/>
            <a:ext cx="214579" cy="0"/>
          </a:xfrm>
          <a:prstGeom prst="line">
            <a:avLst/>
          </a:prstGeom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C8A6845-31FB-0839-BC50-916F061FBF37}"/>
              </a:ext>
            </a:extLst>
          </p:cNvPr>
          <p:cNvGrpSpPr/>
          <p:nvPr/>
        </p:nvGrpSpPr>
        <p:grpSpPr>
          <a:xfrm>
            <a:off x="579426" y="1347545"/>
            <a:ext cx="6325373" cy="523221"/>
            <a:chOff x="449826" y="1353600"/>
            <a:chExt cx="6325373" cy="5232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0545A8-3B79-554E-4DDB-DF931352B9F7}"/>
                </a:ext>
              </a:extLst>
            </p:cNvPr>
            <p:cNvSpPr txBox="1"/>
            <p:nvPr/>
          </p:nvSpPr>
          <p:spPr>
            <a:xfrm>
              <a:off x="2262858" y="1484405"/>
              <a:ext cx="322193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i="0">
                  <a:solidFill>
                    <a:schemeClr val="bg2">
                      <a:lumMod val="90000"/>
                      <a:lumOff val="10000"/>
                    </a:schemeClr>
                  </a:solidFill>
                  <a:effectLst/>
                  <a:latin typeface="Montserrat" pitchFamily="2" charset="0"/>
                </a:rPr>
                <a:t>The most views and engagement topics on</a:t>
              </a:r>
              <a:endParaRPr lang="en-US" sz="1100">
                <a:solidFill>
                  <a:schemeClr val="bg2">
                    <a:lumMod val="90000"/>
                    <a:lumOff val="10000"/>
                  </a:schemeClr>
                </a:solidFill>
                <a:latin typeface="Montserrat" pitchFamily="2" charset="0"/>
              </a:endParaRPr>
            </a:p>
          </p:txBody>
        </p:sp>
        <p:pic>
          <p:nvPicPr>
            <p:cNvPr id="1026" name="Picture 2" descr="Product-hunt-logo | SKEDit WhatsApp Automator">
              <a:extLst>
                <a:ext uri="{FF2B5EF4-FFF2-40B4-BE49-F238E27FC236}">
                  <a16:creationId xmlns:a16="http://schemas.microsoft.com/office/drawing/2014/main" id="{0E61DA64-3C3D-D9DF-7203-7E6316F3F5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4792" y="1510698"/>
              <a:ext cx="1159910" cy="209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2F64153-C9C9-6063-69D9-54DB05CD1AEC}"/>
                </a:ext>
              </a:extLst>
            </p:cNvPr>
            <p:cNvSpPr/>
            <p:nvPr/>
          </p:nvSpPr>
          <p:spPr>
            <a:xfrm>
              <a:off x="449826" y="1353600"/>
              <a:ext cx="6325373" cy="523221"/>
            </a:xfrm>
            <a:prstGeom prst="roundRect">
              <a:avLst/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DA25CD-1A08-A42A-0882-801C65C11968}"/>
                </a:ext>
              </a:extLst>
            </p:cNvPr>
            <p:cNvSpPr txBox="1"/>
            <p:nvPr/>
          </p:nvSpPr>
          <p:spPr>
            <a:xfrm>
              <a:off x="523884" y="1444951"/>
              <a:ext cx="1664916" cy="340519"/>
            </a:xfrm>
            <a:prstGeom prst="roundRect">
              <a:avLst/>
            </a:prstGeom>
            <a:solidFill>
              <a:schemeClr val="bg2">
                <a:lumMod val="10000"/>
                <a:lumOff val="90000"/>
              </a:schemeClr>
            </a:solidFill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 b="1">
                  <a:solidFill>
                    <a:srgbClr val="D0F09F"/>
                  </a:solidFill>
                  <a:latin typeface="Montserrat" pitchFamily="2" charset="0"/>
                </a:defRPr>
              </a:lvl1pPr>
            </a:lstStyle>
            <a:p>
              <a:pPr algn="ctr"/>
              <a:r>
                <a:rPr lang="en-US" b="0">
                  <a:solidFill>
                    <a:srgbClr val="47936F"/>
                  </a:solidFill>
                  <a:latin typeface="Montserrat Medium" pitchFamily="2" charset="0"/>
                </a:rPr>
                <a:t>PRODUCTIVITY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96B641D4-F8C3-EC19-38BD-C0D9FDBE7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162" y="3034500"/>
            <a:ext cx="1920240" cy="16503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3A9D506-04ED-01D9-DD0A-0E105D77C3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42217" y="3055472"/>
            <a:ext cx="1920240" cy="16083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5ACE7CC-911A-E7D1-8B06-F932834224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54272" y="3071308"/>
            <a:ext cx="1920240" cy="157668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171DA1E-1C05-C4C2-4D0F-DED5B6BA48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66328" y="3058511"/>
            <a:ext cx="1920240" cy="1602279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C6AC7CE-C16B-A6A7-E364-8EDD078E5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492" y="2275440"/>
            <a:ext cx="394778" cy="39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vernote Review | PCMag">
            <a:extLst>
              <a:ext uri="{FF2B5EF4-FFF2-40B4-BE49-F238E27FC236}">
                <a16:creationId xmlns:a16="http://schemas.microsoft.com/office/drawing/2014/main" id="{B6DE6CB6-AF24-5699-B311-6EF428884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081" y="2208542"/>
            <a:ext cx="940560" cy="52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oogle Keep: Free Note Taking App for Personal Use">
            <a:extLst>
              <a:ext uri="{FF2B5EF4-FFF2-40B4-BE49-F238E27FC236}">
                <a16:creationId xmlns:a16="http://schemas.microsoft.com/office/drawing/2014/main" id="{0760A960-0488-F1C7-FC13-0E5176792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021" y="2218521"/>
            <a:ext cx="508617" cy="50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icrosoft OneNote – Wikipedia tiếng Việt">
            <a:extLst>
              <a:ext uri="{FF2B5EF4-FFF2-40B4-BE49-F238E27FC236}">
                <a16:creationId xmlns:a16="http://schemas.microsoft.com/office/drawing/2014/main" id="{D8F1AB73-82AA-5449-F857-CA2964733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559" y="2249062"/>
            <a:ext cx="446982" cy="41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lickUp™ | One app to replace them all">
            <a:extLst>
              <a:ext uri="{FF2B5EF4-FFF2-40B4-BE49-F238E27FC236}">
                <a16:creationId xmlns:a16="http://schemas.microsoft.com/office/drawing/2014/main" id="{7605CDCE-FD38-7222-D561-5CD36B90B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8399" y="2227965"/>
            <a:ext cx="1182364" cy="45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710089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B1073522-7D14-2021-2C7F-3B41EE74E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601" y="-1060028"/>
            <a:ext cx="7712075" cy="5143500"/>
          </a:xfrm>
          <a:prstGeom prst="roundRect">
            <a:avLst>
              <a:gd name="adj" fmla="val 2962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hygital: 4 Examples of a Mind-Blowing Marketing Revolution">
            <a:extLst>
              <a:ext uri="{FF2B5EF4-FFF2-40B4-BE49-F238E27FC236}">
                <a16:creationId xmlns:a16="http://schemas.microsoft.com/office/drawing/2014/main" id="{2C0F6BD5-DE18-85D2-0224-D1D2EA69F7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07" r="11412"/>
          <a:stretch/>
        </p:blipFill>
        <p:spPr bwMode="auto">
          <a:xfrm>
            <a:off x="-2441057" y="1376644"/>
            <a:ext cx="6539954" cy="4146625"/>
          </a:xfrm>
          <a:prstGeom prst="roundRect">
            <a:avLst>
              <a:gd name="adj" fmla="val 2962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928941" cy="446217"/>
          </a:xfrm>
          <a:prstGeom prst="rect">
            <a:avLst/>
          </a:prstGeom>
          <a:noFill/>
          <a:ln w="12700">
            <a:solidFill>
              <a:schemeClr val="bg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2" y="300294"/>
            <a:ext cx="2865601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2">
                    <a:lumMod val="90000"/>
                    <a:lumOff val="10000"/>
                  </a:schemeClr>
                </a:solidFill>
                <a:latin typeface="Montserrat Medium" panose="00000600000000000000" pitchFamily="2" charset="0"/>
              </a:rPr>
              <a:t>Market trend</a:t>
            </a:r>
            <a:endParaRPr lang="en-US">
              <a:solidFill>
                <a:schemeClr val="bg2">
                  <a:lumMod val="90000"/>
                  <a:lumOff val="10000"/>
                </a:schemeClr>
              </a:solidFill>
              <a:latin typeface="Montserrat Medium" pitchFamily="2" charset="0"/>
              <a:ea typeface="Lato Light"/>
              <a:cs typeface="Lato Light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D152C5A-1ECD-6B77-86DA-A1C2A7CB63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E41EE1-2323-5BD4-86DA-F7A4F18E795D}"/>
              </a:ext>
            </a:extLst>
          </p:cNvPr>
          <p:cNvSpPr txBox="1"/>
          <p:nvPr/>
        </p:nvSpPr>
        <p:spPr>
          <a:xfrm>
            <a:off x="4412401" y="4798793"/>
            <a:ext cx="46971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i="1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Montserrat" pitchFamily="2" charset="0"/>
              </a:rPr>
              <a:t>Top 10 global consumers trends in 2021</a:t>
            </a:r>
            <a:r>
              <a:rPr lang="en-US" sz="1000" b="1" i="1">
                <a:solidFill>
                  <a:schemeClr val="bg2">
                    <a:lumMod val="50000"/>
                    <a:lumOff val="50000"/>
                  </a:schemeClr>
                </a:solidFill>
                <a:latin typeface="Montserrat" pitchFamily="2" charset="0"/>
              </a:rPr>
              <a:t> - </a:t>
            </a:r>
            <a:r>
              <a:rPr lang="en-US" sz="1000" i="1">
                <a:solidFill>
                  <a:schemeClr val="bg2">
                    <a:lumMod val="50000"/>
                    <a:lumOff val="50000"/>
                  </a:schemeClr>
                </a:solidFill>
                <a:latin typeface="Montserrat" pitchFamily="2" charset="0"/>
              </a:rPr>
              <a:t>Euromonitor International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39A0AF-74F9-5E53-6C1D-8A21ADC644D7}"/>
              </a:ext>
            </a:extLst>
          </p:cNvPr>
          <p:cNvSpPr txBox="1"/>
          <p:nvPr/>
        </p:nvSpPr>
        <p:spPr>
          <a:xfrm>
            <a:off x="5058697" y="1060028"/>
            <a:ext cx="40508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815EB38-BDF0-DD3D-41FE-A11F93DCA1D9}"/>
              </a:ext>
            </a:extLst>
          </p:cNvPr>
          <p:cNvGrpSpPr/>
          <p:nvPr/>
        </p:nvGrpSpPr>
        <p:grpSpPr>
          <a:xfrm>
            <a:off x="456145" y="1060028"/>
            <a:ext cx="1953306" cy="441321"/>
            <a:chOff x="1504950" y="2048569"/>
            <a:chExt cx="2686603" cy="44132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198DC9C-DB6E-76A8-3723-0FD606ADC65D}"/>
                </a:ext>
              </a:extLst>
            </p:cNvPr>
            <p:cNvSpPr/>
            <p:nvPr/>
          </p:nvSpPr>
          <p:spPr>
            <a:xfrm>
              <a:off x="1504950" y="2048569"/>
              <a:ext cx="2686603" cy="441321"/>
            </a:xfrm>
            <a:prstGeom prst="roundRect">
              <a:avLst/>
            </a:prstGeom>
            <a:solidFill>
              <a:schemeClr val="bg1"/>
            </a:solidFill>
            <a:ln w="76200">
              <a:noFill/>
            </a:ln>
            <a:effectLst>
              <a:outerShdw blurRad="368300" sx="102000" sy="102000" algn="ctr" rotWithShape="0">
                <a:srgbClr val="47936F">
                  <a:alpha val="3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1C7D6F2-BDCF-C353-A8AF-1250B0CA7111}"/>
                </a:ext>
              </a:extLst>
            </p:cNvPr>
            <p:cNvSpPr txBox="1"/>
            <p:nvPr/>
          </p:nvSpPr>
          <p:spPr>
            <a:xfrm>
              <a:off x="1553341" y="2125194"/>
              <a:ext cx="25570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 b="1">
                  <a:solidFill>
                    <a:srgbClr val="47936F"/>
                  </a:solidFill>
                  <a:latin typeface="Montserrat" pitchFamily="2" charset="0"/>
                </a:defRPr>
              </a:lvl1pPr>
            </a:lstStyle>
            <a:p>
              <a:pPr algn="ctr"/>
              <a:r>
                <a:rPr lang="en-US"/>
                <a:t>Phygital reality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90E8CD5-AADC-0F91-8C45-1F232E616C7A}"/>
              </a:ext>
            </a:extLst>
          </p:cNvPr>
          <p:cNvGrpSpPr/>
          <p:nvPr/>
        </p:nvGrpSpPr>
        <p:grpSpPr>
          <a:xfrm>
            <a:off x="2554883" y="2897719"/>
            <a:ext cx="1742932" cy="573901"/>
            <a:chOff x="699820" y="1910113"/>
            <a:chExt cx="1742932" cy="57390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834A443-8ADB-D974-7D9F-074F9FDADABA}"/>
                </a:ext>
              </a:extLst>
            </p:cNvPr>
            <p:cNvSpPr/>
            <p:nvPr/>
          </p:nvSpPr>
          <p:spPr>
            <a:xfrm>
              <a:off x="699820" y="1910113"/>
              <a:ext cx="1742932" cy="573901"/>
            </a:xfrm>
            <a:prstGeom prst="roundRect">
              <a:avLst/>
            </a:prstGeom>
            <a:solidFill>
              <a:schemeClr val="bg1"/>
            </a:solidFill>
            <a:ln w="76200">
              <a:noFill/>
            </a:ln>
            <a:effectLst>
              <a:outerShdw blurRad="368300" sx="102000" sy="102000" algn="ctr" rotWithShape="0">
                <a:srgbClr val="47936F">
                  <a:alpha val="4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30140DE-404E-0F27-1858-FCD603304443}"/>
                </a:ext>
              </a:extLst>
            </p:cNvPr>
            <p:cNvSpPr txBox="1"/>
            <p:nvPr/>
          </p:nvSpPr>
          <p:spPr>
            <a:xfrm>
              <a:off x="699820" y="1966230"/>
              <a:ext cx="17429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just" fontAlgn="base">
                <a:spcBef>
                  <a:spcPts val="200"/>
                </a:spcBef>
                <a:defRPr sz="1200">
                  <a:solidFill>
                    <a:srgbClr val="646B76"/>
                  </a:solidFill>
                  <a:latin typeface="Montserrat Medium" panose="00000600000000000000" pitchFamily="2" charset="0"/>
                </a:defRPr>
              </a:lvl1pPr>
            </a:lstStyle>
            <a:p>
              <a:r>
                <a:rPr lang="en-US"/>
                <a:t>Physical and digital world collide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339A0F6-A380-9E1B-6CAE-B982803D4913}"/>
              </a:ext>
            </a:extLst>
          </p:cNvPr>
          <p:cNvGrpSpPr/>
          <p:nvPr/>
        </p:nvGrpSpPr>
        <p:grpSpPr>
          <a:xfrm>
            <a:off x="6533315" y="3851782"/>
            <a:ext cx="2272506" cy="441321"/>
            <a:chOff x="1504950" y="2048569"/>
            <a:chExt cx="3125635" cy="441321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D172AFF0-7B32-A63F-5C7F-24A0A4E22442}"/>
                </a:ext>
              </a:extLst>
            </p:cNvPr>
            <p:cNvSpPr/>
            <p:nvPr/>
          </p:nvSpPr>
          <p:spPr>
            <a:xfrm>
              <a:off x="1504950" y="2048569"/>
              <a:ext cx="3125635" cy="441321"/>
            </a:xfrm>
            <a:prstGeom prst="roundRect">
              <a:avLst/>
            </a:prstGeom>
            <a:solidFill>
              <a:schemeClr val="bg1"/>
            </a:solidFill>
            <a:ln w="76200">
              <a:noFill/>
            </a:ln>
            <a:effectLst>
              <a:outerShdw blurRad="368300" sx="102000" sy="102000" algn="ctr" rotWithShape="0">
                <a:srgbClr val="47936F">
                  <a:alpha val="3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FFF54AE-F297-509A-205E-E41FF2A92A93}"/>
                </a:ext>
              </a:extLst>
            </p:cNvPr>
            <p:cNvSpPr txBox="1"/>
            <p:nvPr/>
          </p:nvSpPr>
          <p:spPr>
            <a:xfrm>
              <a:off x="1553341" y="2125194"/>
              <a:ext cx="307724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 b="1">
                  <a:solidFill>
                    <a:srgbClr val="47936F"/>
                  </a:solidFill>
                  <a:latin typeface="Montserrat" pitchFamily="2" charset="0"/>
                </a:defRPr>
              </a:lvl1pPr>
            </a:lstStyle>
            <a:p>
              <a:pPr algn="ctr"/>
              <a:r>
                <a:rPr lang="en-US"/>
                <a:t>Craving convenience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9C24537-9794-3B43-9AA5-A611068E295C}"/>
              </a:ext>
            </a:extLst>
          </p:cNvPr>
          <p:cNvGrpSpPr/>
          <p:nvPr/>
        </p:nvGrpSpPr>
        <p:grpSpPr>
          <a:xfrm>
            <a:off x="4394519" y="923796"/>
            <a:ext cx="2173979" cy="577554"/>
            <a:chOff x="699818" y="1910114"/>
            <a:chExt cx="2173979" cy="57755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ACF211D-6728-2E62-6B9B-EA535E067A91}"/>
                </a:ext>
              </a:extLst>
            </p:cNvPr>
            <p:cNvSpPr/>
            <p:nvPr/>
          </p:nvSpPr>
          <p:spPr>
            <a:xfrm>
              <a:off x="699818" y="1910114"/>
              <a:ext cx="2173979" cy="577554"/>
            </a:xfrm>
            <a:prstGeom prst="roundRect">
              <a:avLst/>
            </a:prstGeom>
            <a:solidFill>
              <a:schemeClr val="bg1"/>
            </a:solidFill>
            <a:ln w="76200">
              <a:noFill/>
            </a:ln>
            <a:effectLst>
              <a:outerShdw blurRad="368300" sx="102000" sy="102000" algn="ctr" rotWithShape="0">
                <a:srgbClr val="47936F">
                  <a:alpha val="4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51DBBA8-5858-749A-6AB4-5FF477F13B6B}"/>
                </a:ext>
              </a:extLst>
            </p:cNvPr>
            <p:cNvSpPr txBox="1"/>
            <p:nvPr/>
          </p:nvSpPr>
          <p:spPr>
            <a:xfrm>
              <a:off x="737847" y="1973320"/>
              <a:ext cx="21359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just" fontAlgn="base">
                <a:spcBef>
                  <a:spcPts val="200"/>
                </a:spcBef>
                <a:defRPr sz="1200">
                  <a:solidFill>
                    <a:srgbClr val="646B76"/>
                  </a:solidFill>
                  <a:latin typeface="Montserrat Medium" panose="00000600000000000000" pitchFamily="2" charset="0"/>
                </a:defRPr>
              </a:lvl1pPr>
            </a:lstStyle>
            <a:p>
              <a:pPr algn="l"/>
              <a:r>
                <a:rPr lang="en-US">
                  <a:solidFill>
                    <a:schemeClr val="bg2">
                      <a:lumMod val="75000"/>
                      <a:lumOff val="25000"/>
                    </a:schemeClr>
                  </a:solidFill>
                </a:rPr>
                <a:t>From </a:t>
              </a:r>
              <a:r>
                <a:rPr lang="en-US">
                  <a:solidFill>
                    <a:srgbClr val="47936F"/>
                  </a:solidFill>
                </a:rPr>
                <a:t>always-available</a:t>
              </a:r>
              <a:r>
                <a:rPr lang="en-US">
                  <a:solidFill>
                    <a:schemeClr val="bg2">
                      <a:lumMod val="75000"/>
                      <a:lumOff val="25000"/>
                    </a:schemeClr>
                  </a:solidFill>
                </a:rPr>
                <a:t> to </a:t>
              </a:r>
              <a:r>
                <a:rPr lang="en-US">
                  <a:solidFill>
                    <a:srgbClr val="92D050"/>
                  </a:solidFill>
                </a:rPr>
                <a:t>pre-planned </a:t>
              </a:r>
              <a:r>
                <a:rPr lang="en-US">
                  <a:solidFill>
                    <a:schemeClr val="bg2">
                      <a:lumMod val="75000"/>
                      <a:lumOff val="25000"/>
                    </a:schemeClr>
                  </a:solidFill>
                </a:rPr>
                <a:t>experiences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1731950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n wearing headphones while sitting on chair in front of MacBook">
            <a:extLst>
              <a:ext uri="{FF2B5EF4-FFF2-40B4-BE49-F238E27FC236}">
                <a16:creationId xmlns:a16="http://schemas.microsoft.com/office/drawing/2014/main" id="{531D53E7-9123-7AEB-E9A0-E9AE7926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160"/>
          <a:stretch/>
        </p:blipFill>
        <p:spPr bwMode="auto">
          <a:xfrm flipH="1">
            <a:off x="4723199" y="-36151"/>
            <a:ext cx="469202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923961-1953-9701-D1F7-2C0AED8451DA}"/>
              </a:ext>
            </a:extLst>
          </p:cNvPr>
          <p:cNvSpPr/>
          <p:nvPr/>
        </p:nvSpPr>
        <p:spPr>
          <a:xfrm>
            <a:off x="-2" y="-35134"/>
            <a:ext cx="9144002" cy="5143500"/>
          </a:xfrm>
          <a:prstGeom prst="rect">
            <a:avLst/>
          </a:prstGeom>
          <a:gradFill flip="none" rotWithShape="1">
            <a:gsLst>
              <a:gs pos="76000">
                <a:srgbClr val="FFFFFF">
                  <a:alpha val="69000"/>
                </a:srgbClr>
              </a:gs>
              <a:gs pos="39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167427"/>
            <a:ext cx="2461573" cy="446217"/>
          </a:xfrm>
          <a:prstGeom prst="rect">
            <a:avLst/>
          </a:prstGeom>
          <a:noFill/>
          <a:ln w="12700">
            <a:solidFill>
              <a:srgbClr val="222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2" y="261668"/>
            <a:ext cx="2367118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rgbClr val="77BE9C"/>
                </a:solidFill>
                <a:latin typeface="Montserrat Medium" pitchFamily="2" charset="0"/>
                <a:ea typeface="Lato Light"/>
                <a:cs typeface="Lato Light"/>
              </a:rPr>
              <a:t>Market demand</a:t>
            </a:r>
            <a:endParaRPr lang="en-US">
              <a:solidFill>
                <a:srgbClr val="77BE9C"/>
              </a:solidFill>
              <a:latin typeface="Montserrat Medium" panose="00000600000000000000" pitchFamily="2" charset="0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011EFE54-DD38-94E4-7035-AE70ADB0B2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3472B86-9B90-92D6-DE88-D23A6CF933B8}"/>
              </a:ext>
            </a:extLst>
          </p:cNvPr>
          <p:cNvSpPr/>
          <p:nvPr/>
        </p:nvSpPr>
        <p:spPr>
          <a:xfrm rot="5400000">
            <a:off x="1295702" y="1335427"/>
            <a:ext cx="693411" cy="45719"/>
          </a:xfrm>
          <a:prstGeom prst="rect">
            <a:avLst/>
          </a:prstGeom>
          <a:solidFill>
            <a:srgbClr val="A8D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47726-0BA3-DC7D-381C-48834109EE17}"/>
              </a:ext>
            </a:extLst>
          </p:cNvPr>
          <p:cNvSpPr txBox="1"/>
          <p:nvPr/>
        </p:nvSpPr>
        <p:spPr>
          <a:xfrm>
            <a:off x="238104" y="1204397"/>
            <a:ext cx="14873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2">
                    <a:lumMod val="90000"/>
                    <a:lumOff val="10000"/>
                  </a:schemeClr>
                </a:solidFill>
                <a:latin typeface="Montserrat Medium" pitchFamily="2" charset="0"/>
              </a:rPr>
              <a:t>Difficulties 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6256C5-EC82-080A-DC68-B2C063CC1829}"/>
              </a:ext>
            </a:extLst>
          </p:cNvPr>
          <p:cNvSpPr txBox="1"/>
          <p:nvPr/>
        </p:nvSpPr>
        <p:spPr>
          <a:xfrm>
            <a:off x="1725479" y="954101"/>
            <a:ext cx="20378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solidFill>
                  <a:schemeClr val="bg2">
                    <a:lumMod val="90000"/>
                    <a:lumOff val="10000"/>
                  </a:schemeClr>
                </a:solidFill>
                <a:latin typeface="Montserrat Medium" pitchFamily="2" charset="0"/>
              </a:rPr>
              <a:t>Figuring out a workflow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F34D29-F116-5806-7ACF-C2DAF4821C62}"/>
              </a:ext>
            </a:extLst>
          </p:cNvPr>
          <p:cNvSpPr txBox="1"/>
          <p:nvPr/>
        </p:nvSpPr>
        <p:spPr>
          <a:xfrm>
            <a:off x="1725478" y="1197308"/>
            <a:ext cx="20378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solidFill>
                  <a:schemeClr val="bg2">
                    <a:lumMod val="90000"/>
                    <a:lumOff val="10000"/>
                  </a:schemeClr>
                </a:solidFill>
                <a:latin typeface="Montserrat Medium" pitchFamily="2" charset="0"/>
              </a:rPr>
              <a:t>Working process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9EF268-365B-4921-8227-50300013960C}"/>
              </a:ext>
            </a:extLst>
          </p:cNvPr>
          <p:cNvSpPr txBox="1"/>
          <p:nvPr/>
        </p:nvSpPr>
        <p:spPr>
          <a:xfrm>
            <a:off x="1725478" y="1481408"/>
            <a:ext cx="20378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solidFill>
                  <a:schemeClr val="bg2">
                    <a:lumMod val="90000"/>
                    <a:lumOff val="10000"/>
                  </a:schemeClr>
                </a:solidFill>
                <a:latin typeface="Montserrat Medium" pitchFamily="2" charset="0"/>
              </a:rPr>
              <a:t>Using support tool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EDBDD1-1847-1D49-AAD3-0F24562AE440}"/>
              </a:ext>
            </a:extLst>
          </p:cNvPr>
          <p:cNvSpPr txBox="1"/>
          <p:nvPr/>
        </p:nvSpPr>
        <p:spPr>
          <a:xfrm>
            <a:off x="311355" y="1955288"/>
            <a:ext cx="4169205" cy="2926543"/>
          </a:xfrm>
          <a:prstGeom prst="rect">
            <a:avLst/>
          </a:prstGeom>
          <a:ln w="12700">
            <a:solidFill>
              <a:schemeClr val="bg2">
                <a:lumMod val="10000"/>
                <a:lumOff val="90000"/>
              </a:schemeClr>
            </a:solidFill>
            <a:prstDash val="dash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>
                <a:solidFill>
                  <a:srgbClr val="22262D"/>
                </a:solidFill>
                <a:latin typeface="Montserrat Medium" pitchFamily="2" charset="0"/>
              </a:defRPr>
            </a:lvl1pPr>
          </a:lstStyle>
          <a:p>
            <a:endParaRPr lang="en-US">
              <a:latin typeface="Montserrat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903B34-D699-C1FA-8676-89D8EEEF3D75}"/>
              </a:ext>
            </a:extLst>
          </p:cNvPr>
          <p:cNvSpPr txBox="1"/>
          <p:nvPr/>
        </p:nvSpPr>
        <p:spPr>
          <a:xfrm>
            <a:off x="439868" y="2153087"/>
            <a:ext cx="2663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2">
                    <a:lumMod val="90000"/>
                    <a:lumOff val="10000"/>
                  </a:schemeClr>
                </a:solidFill>
                <a:latin typeface="Montserrat Medium" pitchFamily="2" charset="0"/>
              </a:rPr>
              <a:t>They need a solution that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136983-B446-9E1A-87FF-4C21ED4B485B}"/>
              </a:ext>
            </a:extLst>
          </p:cNvPr>
          <p:cNvSpPr txBox="1"/>
          <p:nvPr/>
        </p:nvSpPr>
        <p:spPr>
          <a:xfrm>
            <a:off x="940050" y="2604066"/>
            <a:ext cx="365760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050" b="1">
                <a:solidFill>
                  <a:schemeClr val="accent4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 sz="1100">
                <a:solidFill>
                  <a:srgbClr val="47936F"/>
                </a:solidFill>
              </a:rPr>
              <a:t>Easy to use, easy to learn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065A55-82E5-61FE-0617-0B35C39EF024}"/>
              </a:ext>
            </a:extLst>
          </p:cNvPr>
          <p:cNvSpPr txBox="1"/>
          <p:nvPr/>
        </p:nvSpPr>
        <p:spPr>
          <a:xfrm>
            <a:off x="931590" y="3422397"/>
            <a:ext cx="36576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100" b="1">
                <a:solidFill>
                  <a:srgbClr val="47936F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/>
              <a:t>Cost efficiency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2D1042-00E9-9B4C-23EE-B692455E1541}"/>
              </a:ext>
            </a:extLst>
          </p:cNvPr>
          <p:cNvSpPr txBox="1"/>
          <p:nvPr/>
        </p:nvSpPr>
        <p:spPr>
          <a:xfrm>
            <a:off x="940050" y="3827715"/>
            <a:ext cx="36576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100" b="1">
                <a:solidFill>
                  <a:srgbClr val="47936F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/>
              <a:t>Offline support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FDC603-B0AC-931A-6279-26CD4214C1B1}"/>
              </a:ext>
            </a:extLst>
          </p:cNvPr>
          <p:cNvSpPr txBox="1"/>
          <p:nvPr/>
        </p:nvSpPr>
        <p:spPr>
          <a:xfrm>
            <a:off x="931590" y="4233032"/>
            <a:ext cx="36576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100" b="1">
                <a:solidFill>
                  <a:srgbClr val="47936F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/>
              <a:t>Sustainable process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66A3BD-7EF8-457B-463F-91D46FDDA312}"/>
              </a:ext>
            </a:extLst>
          </p:cNvPr>
          <p:cNvSpPr txBox="1"/>
          <p:nvPr/>
        </p:nvSpPr>
        <p:spPr>
          <a:xfrm>
            <a:off x="940050" y="3017079"/>
            <a:ext cx="36576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100" b="1">
                <a:solidFill>
                  <a:srgbClr val="47936F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/>
              <a:t>Time efficiency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AD466BE-72D3-FCD4-8224-82EB3008F456}"/>
              </a:ext>
            </a:extLst>
          </p:cNvPr>
          <p:cNvCxnSpPr>
            <a:cxnSpLocks/>
          </p:cNvCxnSpPr>
          <p:nvPr/>
        </p:nvCxnSpPr>
        <p:spPr>
          <a:xfrm>
            <a:off x="777600" y="2604066"/>
            <a:ext cx="0" cy="1875187"/>
          </a:xfrm>
          <a:prstGeom prst="line">
            <a:avLst/>
          </a:prstGeom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781557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654142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2" y="300294"/>
            <a:ext cx="2514601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Montserrat Medium" panose="00000600000000000000" pitchFamily="2" charset="0"/>
                <a:ea typeface="Lato Light"/>
                <a:cs typeface="Lato Light"/>
              </a:rPr>
              <a:t>Customer segmentation</a:t>
            </a:r>
            <a:endParaRPr lang="en-US">
              <a:solidFill>
                <a:schemeClr val="accent3"/>
              </a:solidFill>
              <a:latin typeface="Montserrat Medium" pitchFamily="2" charset="0"/>
              <a:ea typeface="Lato Light"/>
              <a:cs typeface="Lato Light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94C784CE-AB93-0E2A-380E-8C806B189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AC52971-09F4-1B8B-7A2B-25568B628E66}"/>
              </a:ext>
            </a:extLst>
          </p:cNvPr>
          <p:cNvSpPr txBox="1"/>
          <p:nvPr/>
        </p:nvSpPr>
        <p:spPr>
          <a:xfrm>
            <a:off x="4702908" y="936918"/>
            <a:ext cx="365760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050" b="1">
                <a:solidFill>
                  <a:schemeClr val="accent4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 sz="1100">
                <a:solidFill>
                  <a:srgbClr val="77BE9C"/>
                </a:solidFill>
              </a:rPr>
              <a:t>Hobby Learner – 24%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FAEC21-6EB4-9B9D-E3EE-FD601720711F}"/>
              </a:ext>
            </a:extLst>
          </p:cNvPr>
          <p:cNvSpPr txBox="1"/>
          <p:nvPr/>
        </p:nvSpPr>
        <p:spPr>
          <a:xfrm>
            <a:off x="4702908" y="1421510"/>
            <a:ext cx="3657600" cy="2740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1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sz="1000"/>
              <a:t>Prefer a hybrid method: digital, books, in-person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536DB3-0EF9-7C45-F453-D5F9A6949C6B}"/>
              </a:ext>
            </a:extLst>
          </p:cNvPr>
          <p:cNvSpPr txBox="1"/>
          <p:nvPr/>
        </p:nvSpPr>
        <p:spPr>
          <a:xfrm>
            <a:off x="4702908" y="1150525"/>
            <a:ext cx="3657600" cy="2740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30000"/>
              </a:lnSpc>
              <a:defRPr sz="11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sz="1000"/>
              <a:t>Self-directed learners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4F9F09-B460-93F3-1769-B01F257446C1}"/>
              </a:ext>
            </a:extLst>
          </p:cNvPr>
          <p:cNvSpPr txBox="1"/>
          <p:nvPr/>
        </p:nvSpPr>
        <p:spPr>
          <a:xfrm>
            <a:off x="4702908" y="1793813"/>
            <a:ext cx="36576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100" b="1">
                <a:solidFill>
                  <a:srgbClr val="77BE9C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>
                <a:solidFill>
                  <a:srgbClr val="D0F09F"/>
                </a:solidFill>
              </a:rPr>
              <a:t>Career learner – 19%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86E73A-F9EB-1B2E-9A12-9F7D9120C6F2}"/>
              </a:ext>
            </a:extLst>
          </p:cNvPr>
          <p:cNvSpPr txBox="1"/>
          <p:nvPr/>
        </p:nvSpPr>
        <p:spPr>
          <a:xfrm>
            <a:off x="4702908" y="2028302"/>
            <a:ext cx="3657600" cy="2740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Multigenerational learners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F041358-9C2F-5716-0838-C3DB2B2E7EB3}"/>
              </a:ext>
            </a:extLst>
          </p:cNvPr>
          <p:cNvSpPr txBox="1"/>
          <p:nvPr/>
        </p:nvSpPr>
        <p:spPr>
          <a:xfrm>
            <a:off x="4702908" y="2311091"/>
            <a:ext cx="3657600" cy="2740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Prefer learning through digital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9A07392-C2BA-BE4C-5C81-530785DF4493}"/>
              </a:ext>
            </a:extLst>
          </p:cNvPr>
          <p:cNvSpPr txBox="1"/>
          <p:nvPr/>
        </p:nvSpPr>
        <p:spPr>
          <a:xfrm>
            <a:off x="4702908" y="2709221"/>
            <a:ext cx="365760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100" b="1">
                <a:solidFill>
                  <a:srgbClr val="77BE9C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/>
              <a:t>Reluctant Learner – 17%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CC3382E-BA00-C615-46D7-4130AA408414}"/>
              </a:ext>
            </a:extLst>
          </p:cNvPr>
          <p:cNvSpPr txBox="1"/>
          <p:nvPr/>
        </p:nvSpPr>
        <p:spPr>
          <a:xfrm>
            <a:off x="4702908" y="2912922"/>
            <a:ext cx="3657600" cy="2740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Have little passion for learning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2EDBCDA9-D037-C37C-EE9B-7B504C960729}"/>
              </a:ext>
            </a:extLst>
          </p:cNvPr>
          <p:cNvSpPr txBox="1"/>
          <p:nvPr/>
        </p:nvSpPr>
        <p:spPr>
          <a:xfrm>
            <a:off x="4702908" y="3278839"/>
            <a:ext cx="36576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100" b="1">
                <a:solidFill>
                  <a:srgbClr val="77BE9C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/>
              <a:t>Skeptical learner - 15% 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7547A26-1FA3-4DAC-C629-A9CE303EEB70}"/>
              </a:ext>
            </a:extLst>
          </p:cNvPr>
          <p:cNvSpPr txBox="1"/>
          <p:nvPr/>
        </p:nvSpPr>
        <p:spPr>
          <a:xfrm>
            <a:off x="4702908" y="3494580"/>
            <a:ext cx="3657600" cy="2740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Don’t think that school is for them</a:t>
            </a:r>
          </a:p>
        </p:txBody>
      </p:sp>
      <p:sp>
        <p:nvSpPr>
          <p:cNvPr id="7171" name="TextBox 7170">
            <a:extLst>
              <a:ext uri="{FF2B5EF4-FFF2-40B4-BE49-F238E27FC236}">
                <a16:creationId xmlns:a16="http://schemas.microsoft.com/office/drawing/2014/main" id="{EEBC3452-C694-CE64-CB0E-14C421031C42}"/>
              </a:ext>
            </a:extLst>
          </p:cNvPr>
          <p:cNvSpPr txBox="1"/>
          <p:nvPr/>
        </p:nvSpPr>
        <p:spPr>
          <a:xfrm>
            <a:off x="7869750" y="4754888"/>
            <a:ext cx="12742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>
                <a:solidFill>
                  <a:schemeClr val="bg1">
                    <a:lumMod val="65000"/>
                  </a:schemeClr>
                </a:solidFill>
                <a:latin typeface="Montserrat" pitchFamily="2" charset="0"/>
              </a:rPr>
              <a:t>- Pearson -</a:t>
            </a:r>
            <a:endParaRPr lang="en-US" sz="1100" i="1">
              <a:solidFill>
                <a:schemeClr val="bg1">
                  <a:lumMod val="65000"/>
                </a:schemeClr>
              </a:solidFill>
              <a:latin typeface="Montserrat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5A0E81-E8B8-7C20-0C7E-AB973A1C5EEF}"/>
              </a:ext>
            </a:extLst>
          </p:cNvPr>
          <p:cNvGrpSpPr/>
          <p:nvPr/>
        </p:nvGrpSpPr>
        <p:grpSpPr>
          <a:xfrm>
            <a:off x="483931" y="890778"/>
            <a:ext cx="3957162" cy="4020588"/>
            <a:chOff x="279558" y="887265"/>
            <a:chExt cx="3957162" cy="4020588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524DCECD-E6D1-2920-BA0F-123BB926172A}"/>
                </a:ext>
              </a:extLst>
            </p:cNvPr>
            <p:cNvSpPr/>
            <p:nvPr/>
          </p:nvSpPr>
          <p:spPr>
            <a:xfrm>
              <a:off x="279558" y="887265"/>
              <a:ext cx="3957162" cy="4020588"/>
            </a:xfrm>
            <a:prstGeom prst="roundRect">
              <a:avLst>
                <a:gd name="adj" fmla="val 2225"/>
              </a:avLst>
            </a:prstGeom>
            <a:solidFill>
              <a:schemeClr val="bg1">
                <a:lumMod val="85000"/>
                <a:alpha val="10000"/>
              </a:schemeClr>
            </a:solidFill>
            <a:ln w="3175"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2A0F55-EE28-4694-01F6-DB7132C04739}"/>
                </a:ext>
              </a:extLst>
            </p:cNvPr>
            <p:cNvSpPr txBox="1"/>
            <p:nvPr/>
          </p:nvSpPr>
          <p:spPr>
            <a:xfrm>
              <a:off x="1139620" y="1008328"/>
              <a:ext cx="193411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Clr>
                  <a:schemeClr val="dk1"/>
                </a:buClr>
                <a:buSzPts val="1100"/>
                <a:buNone/>
                <a:defRPr sz="1000">
                  <a:solidFill>
                    <a:schemeClr val="accent4"/>
                  </a:solidFill>
                  <a:latin typeface="Lato Light"/>
                  <a:ea typeface="Lato Light"/>
                  <a:cs typeface="Lato Light"/>
                </a:defRPr>
              </a:lvl1pPr>
            </a:lstStyle>
            <a:p>
              <a:r>
                <a:rPr lang="en-US" sz="1200" b="1">
                  <a:latin typeface="Montserrat" panose="00000500000000000000" pitchFamily="2" charset="0"/>
                </a:rPr>
                <a:t>Traditional learner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8D1C59-33B4-BA61-FE3E-E60A06F69DB9}"/>
                </a:ext>
              </a:extLst>
            </p:cNvPr>
            <p:cNvSpPr txBox="1"/>
            <p:nvPr/>
          </p:nvSpPr>
          <p:spPr>
            <a:xfrm>
              <a:off x="396240" y="1359122"/>
              <a:ext cx="3840480" cy="2740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000">
                  <a:solidFill>
                    <a:schemeClr val="bg1"/>
                  </a:solidFill>
                  <a:latin typeface="Montserrat" panose="00000500000000000000" pitchFamily="2" charset="0"/>
                </a:rPr>
                <a:t>High school/University student, 18 – 24 year-olds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F61D0-F7B5-ACD7-BCB7-2CAA18514483}"/>
                </a:ext>
              </a:extLst>
            </p:cNvPr>
            <p:cNvSpPr txBox="1"/>
            <p:nvPr/>
          </p:nvSpPr>
          <p:spPr>
            <a:xfrm>
              <a:off x="396240" y="1918102"/>
              <a:ext cx="3840480" cy="2740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lnSpc>
                  <a:spcPct val="130000"/>
                </a:lnSpc>
                <a:defRPr sz="1100">
                  <a:solidFill>
                    <a:schemeClr val="bg1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n-US" sz="1000"/>
                <a:t>Prefer reading and listening over group study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CCF4F8F-1EDC-8DE5-4D90-5412C3FAA26F}"/>
                </a:ext>
              </a:extLst>
            </p:cNvPr>
            <p:cNvSpPr txBox="1"/>
            <p:nvPr/>
          </p:nvSpPr>
          <p:spPr>
            <a:xfrm>
              <a:off x="386745" y="1638612"/>
              <a:ext cx="3840480" cy="2740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30000"/>
                </a:lnSpc>
                <a:defRPr sz="1100">
                  <a:solidFill>
                    <a:schemeClr val="bg1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n-US" sz="1000"/>
                <a:t>Passionate for learning in a conventional environment</a:t>
              </a:r>
            </a:p>
          </p:txBody>
        </p:sp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A39940B7-8DEA-16D1-33EC-DE49754A30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766" y="2323167"/>
              <a:ext cx="3556746" cy="2376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72" name="TextBox 7171">
              <a:extLst>
                <a:ext uri="{FF2B5EF4-FFF2-40B4-BE49-F238E27FC236}">
                  <a16:creationId xmlns:a16="http://schemas.microsoft.com/office/drawing/2014/main" id="{3AFFBE54-C30F-52AA-3B81-D5634927B8F1}"/>
                </a:ext>
              </a:extLst>
            </p:cNvPr>
            <p:cNvSpPr txBox="1"/>
            <p:nvPr/>
          </p:nvSpPr>
          <p:spPr>
            <a:xfrm>
              <a:off x="1114650" y="2826513"/>
              <a:ext cx="2286978" cy="1175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Clr>
                  <a:schemeClr val="dk1"/>
                </a:buClr>
                <a:buSzPts val="1100"/>
                <a:buNone/>
                <a:defRPr sz="1000">
                  <a:solidFill>
                    <a:schemeClr val="accent4"/>
                  </a:solidFill>
                  <a:latin typeface="Lato Light"/>
                  <a:ea typeface="Lato Light"/>
                  <a:cs typeface="Lato Light"/>
                </a:defRPr>
              </a:lvl1pPr>
            </a:lstStyle>
            <a:p>
              <a:r>
                <a:rPr lang="en-US" sz="6600" b="1">
                  <a:solidFill>
                    <a:srgbClr val="D0F09F">
                      <a:alpha val="59000"/>
                    </a:srgbClr>
                  </a:solidFill>
                  <a:latin typeface="Montserrat" panose="00000500000000000000" pitchFamily="2" charset="0"/>
                </a:rPr>
                <a:t>25%</a:t>
              </a:r>
            </a:p>
          </p:txBody>
        </p:sp>
      </p:grpSp>
      <p:cxnSp>
        <p:nvCxnSpPr>
          <p:cNvPr id="7173" name="Straight Connector 7172">
            <a:extLst>
              <a:ext uri="{FF2B5EF4-FFF2-40B4-BE49-F238E27FC236}">
                <a16:creationId xmlns:a16="http://schemas.microsoft.com/office/drawing/2014/main" id="{B0614D01-AC41-65E5-6677-554F36AC32BA}"/>
              </a:ext>
            </a:extLst>
          </p:cNvPr>
          <p:cNvCxnSpPr>
            <a:cxnSpLocks/>
          </p:cNvCxnSpPr>
          <p:nvPr/>
        </p:nvCxnSpPr>
        <p:spPr>
          <a:xfrm flipH="1" flipV="1">
            <a:off x="4792981" y="1745258"/>
            <a:ext cx="3076769" cy="21164"/>
          </a:xfrm>
          <a:prstGeom prst="line">
            <a:avLst/>
          </a:prstGeom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6" name="Straight Connector 7175">
            <a:extLst>
              <a:ext uri="{FF2B5EF4-FFF2-40B4-BE49-F238E27FC236}">
                <a16:creationId xmlns:a16="http://schemas.microsoft.com/office/drawing/2014/main" id="{4BE25DC8-570A-F57A-EF99-6347BAC79569}"/>
              </a:ext>
            </a:extLst>
          </p:cNvPr>
          <p:cNvCxnSpPr>
            <a:cxnSpLocks/>
          </p:cNvCxnSpPr>
          <p:nvPr/>
        </p:nvCxnSpPr>
        <p:spPr>
          <a:xfrm flipH="1" flipV="1">
            <a:off x="4792981" y="2637368"/>
            <a:ext cx="3076769" cy="21164"/>
          </a:xfrm>
          <a:prstGeom prst="line">
            <a:avLst/>
          </a:prstGeom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7" name="Straight Connector 7176">
            <a:extLst>
              <a:ext uri="{FF2B5EF4-FFF2-40B4-BE49-F238E27FC236}">
                <a16:creationId xmlns:a16="http://schemas.microsoft.com/office/drawing/2014/main" id="{E04F4BA9-7997-2790-EB94-67F3FF97A7A5}"/>
              </a:ext>
            </a:extLst>
          </p:cNvPr>
          <p:cNvCxnSpPr>
            <a:cxnSpLocks/>
          </p:cNvCxnSpPr>
          <p:nvPr/>
        </p:nvCxnSpPr>
        <p:spPr>
          <a:xfrm flipH="1" flipV="1">
            <a:off x="4792980" y="3211741"/>
            <a:ext cx="3076769" cy="21164"/>
          </a:xfrm>
          <a:prstGeom prst="line">
            <a:avLst/>
          </a:prstGeom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8" name="TextBox 7177">
            <a:extLst>
              <a:ext uri="{FF2B5EF4-FFF2-40B4-BE49-F238E27FC236}">
                <a16:creationId xmlns:a16="http://schemas.microsoft.com/office/drawing/2014/main" id="{F33A95A5-C457-EA78-877C-F1EFEC4E13B0}"/>
              </a:ext>
            </a:extLst>
          </p:cNvPr>
          <p:cNvSpPr txBox="1"/>
          <p:nvPr/>
        </p:nvSpPr>
        <p:spPr>
          <a:xfrm>
            <a:off x="5123376" y="3949396"/>
            <a:ext cx="3237132" cy="723745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>
                <a:solidFill>
                  <a:schemeClr val="accent4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r>
              <a:rPr lang="en-US" sz="1200" b="1">
                <a:solidFill>
                  <a:srgbClr val="A8DBA7"/>
                </a:solidFill>
                <a:latin typeface="Montserrat" panose="00000500000000000000" pitchFamily="2" charset="0"/>
              </a:rPr>
              <a:t>Traditional </a:t>
            </a:r>
            <a:r>
              <a:rPr lang="en-US" sz="1200" b="1">
                <a:solidFill>
                  <a:schemeClr val="bg2">
                    <a:lumMod val="25000"/>
                    <a:lumOff val="75000"/>
                  </a:schemeClr>
                </a:solidFill>
                <a:latin typeface="Montserrat" panose="00000500000000000000" pitchFamily="2" charset="0"/>
              </a:rPr>
              <a:t>and </a:t>
            </a:r>
            <a:r>
              <a:rPr lang="en-US" sz="1200" b="1">
                <a:solidFill>
                  <a:srgbClr val="A8DBA7"/>
                </a:solidFill>
                <a:latin typeface="Montserrat" panose="00000500000000000000" pitchFamily="2" charset="0"/>
              </a:rPr>
              <a:t>Career</a:t>
            </a:r>
            <a:r>
              <a:rPr lang="en-US" sz="1200" b="1">
                <a:solidFill>
                  <a:schemeClr val="bg2">
                    <a:lumMod val="25000"/>
                    <a:lumOff val="75000"/>
                  </a:schemeClr>
                </a:solidFill>
                <a:latin typeface="Montserrat" panose="00000500000000000000" pitchFamily="2" charset="0"/>
              </a:rPr>
              <a:t> learners are potential customers</a:t>
            </a:r>
          </a:p>
        </p:txBody>
      </p:sp>
    </p:spTree>
    <p:extLst>
      <p:ext uri="{BB962C8B-B14F-4D97-AF65-F5344CB8AC3E}">
        <p14:creationId xmlns:p14="http://schemas.microsoft.com/office/powerpoint/2010/main" val="1075429182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654142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2" y="300294"/>
            <a:ext cx="2514601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Montserrat Medium" panose="00000600000000000000" pitchFamily="2" charset="0"/>
                <a:ea typeface="Lato Light"/>
                <a:cs typeface="Lato Light"/>
              </a:rPr>
              <a:t>Customer segmentation</a:t>
            </a:r>
            <a:endParaRPr lang="en-US">
              <a:solidFill>
                <a:schemeClr val="accent3"/>
              </a:solidFill>
              <a:latin typeface="Montserrat Medium" pitchFamily="2" charset="0"/>
              <a:ea typeface="Lato Light"/>
              <a:cs typeface="Lato Light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94C784CE-AB93-0E2A-380E-8C806B189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D77AD97-2569-F3B0-A5F7-F00B06CF55C0}"/>
              </a:ext>
            </a:extLst>
          </p:cNvPr>
          <p:cNvSpPr txBox="1"/>
          <p:nvPr/>
        </p:nvSpPr>
        <p:spPr>
          <a:xfrm>
            <a:off x="287655" y="809844"/>
            <a:ext cx="193411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050" b="1">
                <a:solidFill>
                  <a:schemeClr val="accent4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/>
              <a:t>Behaviours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5BE3CA-0D72-A5A4-1A57-0FD05E4CBB3C}"/>
              </a:ext>
            </a:extLst>
          </p:cNvPr>
          <p:cNvSpPr txBox="1"/>
          <p:nvPr/>
        </p:nvSpPr>
        <p:spPr>
          <a:xfrm>
            <a:off x="287655" y="3612141"/>
            <a:ext cx="193411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050" b="1">
                <a:solidFill>
                  <a:schemeClr val="accent4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/>
              <a:t>Occupation</a:t>
            </a:r>
          </a:p>
        </p:txBody>
      </p:sp>
      <p:pic>
        <p:nvPicPr>
          <p:cNvPr id="3074" name="Picture 2" descr="person writing on white paper">
            <a:extLst>
              <a:ext uri="{FF2B5EF4-FFF2-40B4-BE49-F238E27FC236}">
                <a16:creationId xmlns:a16="http://schemas.microsoft.com/office/drawing/2014/main" id="{B70A7FA9-2142-29E0-63F4-A2AEE8128C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" t="12785" r="23" b="20642"/>
          <a:stretch/>
        </p:blipFill>
        <p:spPr bwMode="auto">
          <a:xfrm>
            <a:off x="1096916" y="1301966"/>
            <a:ext cx="146304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oman in white tank top and green pants sitting on green grass during daytime">
            <a:extLst>
              <a:ext uri="{FF2B5EF4-FFF2-40B4-BE49-F238E27FC236}">
                <a16:creationId xmlns:a16="http://schemas.microsoft.com/office/drawing/2014/main" id="{7C6BC07B-AB60-2540-4424-87571021D8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25" b="1409"/>
          <a:stretch/>
        </p:blipFill>
        <p:spPr bwMode="auto">
          <a:xfrm>
            <a:off x="2901481" y="1301966"/>
            <a:ext cx="146304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oman in blue denim jacket holding black smartphone">
            <a:extLst>
              <a:ext uri="{FF2B5EF4-FFF2-40B4-BE49-F238E27FC236}">
                <a16:creationId xmlns:a16="http://schemas.microsoft.com/office/drawing/2014/main" id="{0E2717E9-2840-F516-24A3-3BD26E6AD0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" r="37128"/>
          <a:stretch/>
        </p:blipFill>
        <p:spPr bwMode="auto">
          <a:xfrm>
            <a:off x="4706046" y="1301966"/>
            <a:ext cx="146304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an in white and blue crew neck t-shirt wearing black sunglasses">
            <a:extLst>
              <a:ext uri="{FF2B5EF4-FFF2-40B4-BE49-F238E27FC236}">
                <a16:creationId xmlns:a16="http://schemas.microsoft.com/office/drawing/2014/main" id="{79109444-E155-D062-6A77-DE38AD6A6A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" t="8207" r="21" b="16823"/>
          <a:stretch/>
        </p:blipFill>
        <p:spPr bwMode="auto">
          <a:xfrm>
            <a:off x="6510610" y="1301966"/>
            <a:ext cx="146304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8B0CDF-DD82-3E0F-7FBE-1AC542F5DFA3}"/>
              </a:ext>
            </a:extLst>
          </p:cNvPr>
          <p:cNvSpPr/>
          <p:nvPr/>
        </p:nvSpPr>
        <p:spPr>
          <a:xfrm>
            <a:off x="1096916" y="1301966"/>
            <a:ext cx="1463040" cy="146304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C20DE3-827C-8595-970B-BBB8CC76BFD0}"/>
              </a:ext>
            </a:extLst>
          </p:cNvPr>
          <p:cNvSpPr txBox="1"/>
          <p:nvPr/>
        </p:nvSpPr>
        <p:spPr>
          <a:xfrm>
            <a:off x="1096915" y="1853511"/>
            <a:ext cx="1463039" cy="2921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1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algn="ctr"/>
            <a:r>
              <a:rPr lang="en-US" b="1">
                <a:solidFill>
                  <a:srgbClr val="A8DBA7"/>
                </a:solidFill>
              </a:rPr>
              <a:t>The architect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E15ADF-1E52-1C57-1ADE-A81F9E1A7700}"/>
              </a:ext>
            </a:extLst>
          </p:cNvPr>
          <p:cNvSpPr/>
          <p:nvPr/>
        </p:nvSpPr>
        <p:spPr>
          <a:xfrm>
            <a:off x="2901478" y="1301966"/>
            <a:ext cx="1463040" cy="146304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6FACC9-68D9-6F4D-96ED-CA0A602F7764}"/>
              </a:ext>
            </a:extLst>
          </p:cNvPr>
          <p:cNvSpPr txBox="1"/>
          <p:nvPr/>
        </p:nvSpPr>
        <p:spPr>
          <a:xfrm>
            <a:off x="2901477" y="1853511"/>
            <a:ext cx="1463039" cy="2921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1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algn="ctr"/>
            <a:r>
              <a:rPr lang="en-US" b="1">
                <a:solidFill>
                  <a:srgbClr val="D0F09F"/>
                </a:solidFill>
              </a:rPr>
              <a:t>The gardener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DDE98A-BE35-24AF-A6BB-7743785BAA88}"/>
              </a:ext>
            </a:extLst>
          </p:cNvPr>
          <p:cNvSpPr/>
          <p:nvPr/>
        </p:nvSpPr>
        <p:spPr>
          <a:xfrm>
            <a:off x="4706046" y="1301966"/>
            <a:ext cx="1463040" cy="146304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228F16-0B1F-0104-BDB0-B14A57C6CAF3}"/>
              </a:ext>
            </a:extLst>
          </p:cNvPr>
          <p:cNvSpPr txBox="1"/>
          <p:nvPr/>
        </p:nvSpPr>
        <p:spPr>
          <a:xfrm>
            <a:off x="4706045" y="1853511"/>
            <a:ext cx="1463039" cy="2921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1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algn="ctr"/>
            <a:r>
              <a:rPr lang="en-US" b="1">
                <a:solidFill>
                  <a:srgbClr val="77BE9C"/>
                </a:solidFill>
              </a:rPr>
              <a:t>The librian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DEBAA2-B958-AB8D-23E9-B51D59A7D334}"/>
              </a:ext>
            </a:extLst>
          </p:cNvPr>
          <p:cNvSpPr/>
          <p:nvPr/>
        </p:nvSpPr>
        <p:spPr>
          <a:xfrm>
            <a:off x="6510608" y="1301966"/>
            <a:ext cx="1463040" cy="146304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5358C3-2D8D-9867-AE58-464C59027D85}"/>
              </a:ext>
            </a:extLst>
          </p:cNvPr>
          <p:cNvSpPr txBox="1"/>
          <p:nvPr/>
        </p:nvSpPr>
        <p:spPr>
          <a:xfrm>
            <a:off x="6510607" y="1853511"/>
            <a:ext cx="1463039" cy="2921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1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algn="ctr"/>
            <a:r>
              <a:rPr lang="en-US" b="1">
                <a:solidFill>
                  <a:schemeClr val="tx2">
                    <a:lumMod val="20000"/>
                    <a:lumOff val="80000"/>
                  </a:schemeClr>
                </a:solidFill>
              </a:rPr>
              <a:t>The painter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7E044E-64AA-D364-C51A-2D1890ACE821}"/>
              </a:ext>
            </a:extLst>
          </p:cNvPr>
          <p:cNvSpPr txBox="1"/>
          <p:nvPr/>
        </p:nvSpPr>
        <p:spPr>
          <a:xfrm>
            <a:off x="1096915" y="2809958"/>
            <a:ext cx="1273092" cy="4741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30000"/>
              </a:lnSpc>
              <a:defRPr sz="11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sz="1000"/>
              <a:t>Customization</a:t>
            </a:r>
          </a:p>
          <a:p>
            <a:r>
              <a:rPr lang="en-US" sz="1000"/>
              <a:t>Build their own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8AE28B-AA6E-03BC-4BBD-89372E28C2EB}"/>
              </a:ext>
            </a:extLst>
          </p:cNvPr>
          <p:cNvSpPr txBox="1"/>
          <p:nvPr/>
        </p:nvSpPr>
        <p:spPr>
          <a:xfrm>
            <a:off x="2901477" y="2815769"/>
            <a:ext cx="1273092" cy="4741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30000"/>
              </a:lnSpc>
              <a:defRPr sz="11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sz="1000"/>
              <a:t>Love discovering</a:t>
            </a:r>
          </a:p>
          <a:p>
            <a:r>
              <a:rPr lang="en-US" sz="1000"/>
              <a:t>Connect ideas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FCF1ED-7A54-ADA1-F68D-D747B9BE9FD3}"/>
              </a:ext>
            </a:extLst>
          </p:cNvPr>
          <p:cNvSpPr txBox="1"/>
          <p:nvPr/>
        </p:nvSpPr>
        <p:spPr>
          <a:xfrm>
            <a:off x="4706039" y="2821580"/>
            <a:ext cx="1273092" cy="4741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30000"/>
              </a:lnSpc>
              <a:defRPr sz="11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sz="1000"/>
              <a:t>Arrange neatly</a:t>
            </a:r>
          </a:p>
          <a:p>
            <a:r>
              <a:rPr lang="en-US" sz="1000"/>
              <a:t>Store &amp; find later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27DDC4-15BC-9D04-9CDC-7ABFDA6E5932}"/>
              </a:ext>
            </a:extLst>
          </p:cNvPr>
          <p:cNvSpPr txBox="1"/>
          <p:nvPr/>
        </p:nvSpPr>
        <p:spPr>
          <a:xfrm>
            <a:off x="6510601" y="2809302"/>
            <a:ext cx="1273092" cy="4741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30000"/>
              </a:lnSpc>
              <a:defRPr sz="11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sz="1000"/>
              <a:t>Random</a:t>
            </a:r>
          </a:p>
          <a:p>
            <a:r>
              <a:rPr lang="en-US" sz="1000"/>
              <a:t>Quickly jot down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DB82D3-62AA-C2E7-BB27-9AF2E1B4E893}"/>
              </a:ext>
            </a:extLst>
          </p:cNvPr>
          <p:cNvSpPr txBox="1"/>
          <p:nvPr/>
        </p:nvSpPr>
        <p:spPr>
          <a:xfrm>
            <a:off x="6301801" y="4794946"/>
            <a:ext cx="2772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>
                <a:solidFill>
                  <a:schemeClr val="bg1">
                    <a:lumMod val="65000"/>
                  </a:schemeClr>
                </a:solidFill>
                <a:latin typeface="Montserrat" pitchFamily="2" charset="0"/>
              </a:rPr>
              <a:t>- Blog ThinhVu.com &amp; TuanMon.com -</a:t>
            </a:r>
            <a:endParaRPr lang="en-US" sz="1100" i="1">
              <a:solidFill>
                <a:schemeClr val="bg1">
                  <a:lumMod val="65000"/>
                </a:schemeClr>
              </a:solidFill>
              <a:latin typeface="Montserrat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95C2DD-C4C8-407C-C1C3-C9BFBD715D55}"/>
              </a:ext>
            </a:extLst>
          </p:cNvPr>
          <p:cNvSpPr txBox="1"/>
          <p:nvPr/>
        </p:nvSpPr>
        <p:spPr>
          <a:xfrm>
            <a:off x="973308" y="3890241"/>
            <a:ext cx="1828800" cy="2740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Student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2C5946-7EF0-AC6D-3B5C-2A0827862A86}"/>
              </a:ext>
            </a:extLst>
          </p:cNvPr>
          <p:cNvSpPr txBox="1"/>
          <p:nvPr/>
        </p:nvSpPr>
        <p:spPr>
          <a:xfrm>
            <a:off x="3260169" y="4513582"/>
            <a:ext cx="1828800" cy="2740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Researcher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334FBB-9A12-93F9-9C11-C49A56AB6955}"/>
              </a:ext>
            </a:extLst>
          </p:cNvPr>
          <p:cNvSpPr txBox="1"/>
          <p:nvPr/>
        </p:nvSpPr>
        <p:spPr>
          <a:xfrm>
            <a:off x="973308" y="4513582"/>
            <a:ext cx="1828800" cy="2740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Writer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01ADD91-BB0E-C972-1384-0A0318603592}"/>
              </a:ext>
            </a:extLst>
          </p:cNvPr>
          <p:cNvSpPr txBox="1"/>
          <p:nvPr/>
        </p:nvSpPr>
        <p:spPr>
          <a:xfrm>
            <a:off x="3260169" y="3890241"/>
            <a:ext cx="1828800" cy="2740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Engineer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0302F3-991A-4F9C-3EB8-DDE0EB3D56C9}"/>
              </a:ext>
            </a:extLst>
          </p:cNvPr>
          <p:cNvSpPr txBox="1"/>
          <p:nvPr/>
        </p:nvSpPr>
        <p:spPr>
          <a:xfrm>
            <a:off x="3260169" y="4191261"/>
            <a:ext cx="1828800" cy="2740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Scientist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256B94-FDBB-9607-1621-3725C98BDBFB}"/>
              </a:ext>
            </a:extLst>
          </p:cNvPr>
          <p:cNvSpPr txBox="1"/>
          <p:nvPr/>
        </p:nvSpPr>
        <p:spPr>
          <a:xfrm>
            <a:off x="973308" y="4191261"/>
            <a:ext cx="1828800" cy="2740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Lecturer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BFB965-3B7C-6884-EB5A-73EB5AB759F2}"/>
              </a:ext>
            </a:extLst>
          </p:cNvPr>
          <p:cNvSpPr txBox="1"/>
          <p:nvPr/>
        </p:nvSpPr>
        <p:spPr>
          <a:xfrm>
            <a:off x="5088969" y="3887119"/>
            <a:ext cx="1828800" cy="2740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Office worker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FDD4910-61C0-50CB-8BD1-A49E0EBDC670}"/>
              </a:ext>
            </a:extLst>
          </p:cNvPr>
          <p:cNvCxnSpPr>
            <a:cxnSpLocks/>
          </p:cNvCxnSpPr>
          <p:nvPr/>
        </p:nvCxnSpPr>
        <p:spPr>
          <a:xfrm>
            <a:off x="-91626" y="3539776"/>
            <a:ext cx="9296400" cy="0"/>
          </a:xfrm>
          <a:prstGeom prst="line">
            <a:avLst/>
          </a:prstGeom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25B77AE-5F8F-69D0-583C-288517795414}"/>
              </a:ext>
            </a:extLst>
          </p:cNvPr>
          <p:cNvSpPr txBox="1"/>
          <p:nvPr/>
        </p:nvSpPr>
        <p:spPr>
          <a:xfrm>
            <a:off x="5088969" y="4508510"/>
            <a:ext cx="1828800" cy="2740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and so on…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C2D3AA-7052-E353-E268-5F1797158572}"/>
              </a:ext>
            </a:extLst>
          </p:cNvPr>
          <p:cNvSpPr txBox="1"/>
          <p:nvPr/>
        </p:nvSpPr>
        <p:spPr>
          <a:xfrm>
            <a:off x="5088969" y="4191261"/>
            <a:ext cx="1828800" cy="2740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Blogger</a:t>
            </a:r>
          </a:p>
        </p:txBody>
      </p:sp>
    </p:spTree>
    <p:extLst>
      <p:ext uri="{BB962C8B-B14F-4D97-AF65-F5344CB8AC3E}">
        <p14:creationId xmlns:p14="http://schemas.microsoft.com/office/powerpoint/2010/main" val="369173734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0082966-7B76-73FC-F24D-895E59554548}"/>
              </a:ext>
            </a:extLst>
          </p:cNvPr>
          <p:cNvSpPr/>
          <p:nvPr/>
        </p:nvSpPr>
        <p:spPr>
          <a:xfrm>
            <a:off x="-63342" y="202053"/>
            <a:ext cx="2332803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2" y="300294"/>
            <a:ext cx="2266961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accent3"/>
                </a:solidFill>
                <a:latin typeface="Montserrat Medium" pitchFamily="2" charset="0"/>
                <a:ea typeface="Lato Light"/>
                <a:cs typeface="Lato Light"/>
              </a:rPr>
              <a:t>Competitors</a:t>
            </a:r>
            <a:br>
              <a:rPr lang="en-US">
                <a:solidFill>
                  <a:schemeClr val="accent3"/>
                </a:solidFill>
                <a:latin typeface="Montserrat Medium" pitchFamily="2" charset="0"/>
                <a:ea typeface="Lato Light"/>
                <a:cs typeface="Lato Light"/>
              </a:rPr>
            </a:br>
            <a:r>
              <a:rPr lang="en-US" sz="1100">
                <a:solidFill>
                  <a:schemeClr val="bg2">
                    <a:lumMod val="10000"/>
                    <a:lumOff val="90000"/>
                  </a:schemeClr>
                </a:solidFill>
                <a:latin typeface="Montserrat" pitchFamily="2" charset="0"/>
                <a:ea typeface="Lato Light"/>
                <a:cs typeface="Lato Light"/>
              </a:rPr>
              <a:t>Note-taking domain</a:t>
            </a:r>
            <a:endParaRPr lang="en-US">
              <a:solidFill>
                <a:schemeClr val="bg2">
                  <a:lumMod val="10000"/>
                  <a:lumOff val="90000"/>
                </a:schemeClr>
              </a:solidFill>
              <a:latin typeface="Montserrat" pitchFamily="2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1CA42E6-CC96-F474-C5BB-3D575B070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C1699B2-D1F9-2667-92F8-DF3942C106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171780"/>
              </p:ext>
            </p:extLst>
          </p:nvPr>
        </p:nvGraphicFramePr>
        <p:xfrm>
          <a:off x="566737" y="1019695"/>
          <a:ext cx="8010523" cy="3737255"/>
        </p:xfrm>
        <a:graphic>
          <a:graphicData uri="http://schemas.openxmlformats.org/drawingml/2006/table">
            <a:tbl>
              <a:tblPr/>
              <a:tblGrid>
                <a:gridCol w="1427663">
                  <a:extLst>
                    <a:ext uri="{9D8B030D-6E8A-4147-A177-3AD203B41FA5}">
                      <a16:colId xmlns:a16="http://schemas.microsoft.com/office/drawing/2014/main" val="3422375636"/>
                    </a:ext>
                  </a:extLst>
                </a:gridCol>
                <a:gridCol w="1316572">
                  <a:extLst>
                    <a:ext uri="{9D8B030D-6E8A-4147-A177-3AD203B41FA5}">
                      <a16:colId xmlns:a16="http://schemas.microsoft.com/office/drawing/2014/main" val="2337148968"/>
                    </a:ext>
                  </a:extLst>
                </a:gridCol>
                <a:gridCol w="1316572">
                  <a:extLst>
                    <a:ext uri="{9D8B030D-6E8A-4147-A177-3AD203B41FA5}">
                      <a16:colId xmlns:a16="http://schemas.microsoft.com/office/drawing/2014/main" val="1281672774"/>
                    </a:ext>
                  </a:extLst>
                </a:gridCol>
                <a:gridCol w="1316572">
                  <a:extLst>
                    <a:ext uri="{9D8B030D-6E8A-4147-A177-3AD203B41FA5}">
                      <a16:colId xmlns:a16="http://schemas.microsoft.com/office/drawing/2014/main" val="731179047"/>
                    </a:ext>
                  </a:extLst>
                </a:gridCol>
                <a:gridCol w="1316572">
                  <a:extLst>
                    <a:ext uri="{9D8B030D-6E8A-4147-A177-3AD203B41FA5}">
                      <a16:colId xmlns:a16="http://schemas.microsoft.com/office/drawing/2014/main" val="2539906545"/>
                    </a:ext>
                  </a:extLst>
                </a:gridCol>
                <a:gridCol w="1316572">
                  <a:extLst>
                    <a:ext uri="{9D8B030D-6E8A-4147-A177-3AD203B41FA5}">
                      <a16:colId xmlns:a16="http://schemas.microsoft.com/office/drawing/2014/main" val="3229510220"/>
                    </a:ext>
                  </a:extLst>
                </a:gridCol>
              </a:tblGrid>
              <a:tr h="355505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50" b="1" i="0" u="none" strike="noStrike" cap="none">
                        <a:solidFill>
                          <a:srgbClr val="D0F09F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Notion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Obsidian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Evernote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GoodNotes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Tetu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1053282"/>
                  </a:ext>
                </a:extLst>
              </a:tr>
              <a:tr h="375750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Price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Freemium (8$)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Free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Freemium (1.5$)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$7.99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Freemium (1.5$)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802984"/>
                  </a:ext>
                </a:extLst>
              </a:tr>
              <a:tr h="375750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Market share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73.48%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0.5%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426274"/>
                  </a:ext>
                </a:extLst>
              </a:tr>
              <a:tr h="375750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Platform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00" b="0" i="0" u="none" strike="noStrike" cap="none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00" b="0" i="0" u="none" strike="noStrike" cap="none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00" b="0" i="0" u="none" strike="noStrike" cap="none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00" b="0" i="0" u="none" strike="noStrike" cap="none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00" b="0" i="0" u="none" strike="noStrike" cap="none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634685"/>
                  </a:ext>
                </a:extLst>
              </a:tr>
              <a:tr h="375750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Offline support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No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Yes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No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Yes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Yes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076735"/>
                  </a:ext>
                </a:extLst>
              </a:tr>
              <a:tr h="375750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Markdown support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Yes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Yes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No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No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Yes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589857"/>
                  </a:ext>
                </a:extLst>
              </a:tr>
              <a:tr h="375750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Organization level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High, linear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High, non-linear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Limited, linear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Medium, linear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High, non-linear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121867"/>
                  </a:ext>
                </a:extLst>
              </a:tr>
              <a:tr h="375750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Customization level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High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High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Low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Medium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High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685085"/>
                  </a:ext>
                </a:extLst>
              </a:tr>
              <a:tr h="375750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Total visits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429.3M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4.0M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28.3M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1.4M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44214"/>
                  </a:ext>
                </a:extLst>
              </a:tr>
              <a:tr h="375750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Community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1M+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100K+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706K+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76179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2842DA84-1AF9-9B71-8D15-124A66095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959" y="712799"/>
            <a:ext cx="306895" cy="30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bsidian - Ứng dụng trên Google Play">
            <a:extLst>
              <a:ext uri="{FF2B5EF4-FFF2-40B4-BE49-F238E27FC236}">
                <a16:creationId xmlns:a16="http://schemas.microsoft.com/office/drawing/2014/main" id="{03667404-359B-2266-521D-2E3B16677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639" y="715046"/>
            <a:ext cx="306895" cy="30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vernote - Quản lý ghi chú - Ứng dụng trên Google Play">
            <a:extLst>
              <a:ext uri="{FF2B5EF4-FFF2-40B4-BE49-F238E27FC236}">
                <a16:creationId xmlns:a16="http://schemas.microsoft.com/office/drawing/2014/main" id="{AF59C931-4C2B-2A22-9F38-02D7897A9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611" y="710799"/>
            <a:ext cx="306894" cy="30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oodNotes 6 by 3M Technology Limited">
            <a:extLst>
              <a:ext uri="{FF2B5EF4-FFF2-40B4-BE49-F238E27FC236}">
                <a16:creationId xmlns:a16="http://schemas.microsoft.com/office/drawing/2014/main" id="{C44F718D-1F55-3C8E-6AD3-809547076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156" y="709799"/>
            <a:ext cx="310896" cy="31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35A8F19-BE03-88D5-0178-C8A076F018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77767" y="710799"/>
            <a:ext cx="248172" cy="31089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B8A2E31-DA80-91B1-E675-29E0CB0AE7D8}"/>
              </a:ext>
            </a:extLst>
          </p:cNvPr>
          <p:cNvGrpSpPr/>
          <p:nvPr/>
        </p:nvGrpSpPr>
        <p:grpSpPr>
          <a:xfrm>
            <a:off x="2337170" y="2291217"/>
            <a:ext cx="697534" cy="182880"/>
            <a:chOff x="2200370" y="2622417"/>
            <a:chExt cx="697534" cy="182880"/>
          </a:xfrm>
        </p:grpSpPr>
        <p:pic>
          <p:nvPicPr>
            <p:cNvPr id="1034" name="Picture 10" descr="Android – Logos Download">
              <a:extLst>
                <a:ext uri="{FF2B5EF4-FFF2-40B4-BE49-F238E27FC236}">
                  <a16:creationId xmlns:a16="http://schemas.microsoft.com/office/drawing/2014/main" id="{B904890C-702C-403F-A765-F361AA510A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0370" y="2662582"/>
              <a:ext cx="182880" cy="10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Logo Apple PNG HD Images Free Download - Free Transparent PNG Logos">
              <a:extLst>
                <a:ext uri="{FF2B5EF4-FFF2-40B4-BE49-F238E27FC236}">
                  <a16:creationId xmlns:a16="http://schemas.microsoft.com/office/drawing/2014/main" id="{B025C354-7339-3962-F404-84DEC0122C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7697" y="2622417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2902033E-332F-189A-49E3-C14223FDC4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5024" y="2622417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C085D89-E628-C1C1-55AF-E45AA894798E}"/>
              </a:ext>
            </a:extLst>
          </p:cNvPr>
          <p:cNvGrpSpPr/>
          <p:nvPr/>
        </p:nvGrpSpPr>
        <p:grpSpPr>
          <a:xfrm>
            <a:off x="3644680" y="2291217"/>
            <a:ext cx="697534" cy="182880"/>
            <a:chOff x="2200370" y="2622417"/>
            <a:chExt cx="697534" cy="182880"/>
          </a:xfrm>
        </p:grpSpPr>
        <p:pic>
          <p:nvPicPr>
            <p:cNvPr id="14" name="Picture 10" descr="Android – Logos Download">
              <a:extLst>
                <a:ext uri="{FF2B5EF4-FFF2-40B4-BE49-F238E27FC236}">
                  <a16:creationId xmlns:a16="http://schemas.microsoft.com/office/drawing/2014/main" id="{CBE51B44-F4FB-7522-08BC-E182921DCB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0370" y="2662582"/>
              <a:ext cx="182880" cy="10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6" descr="Logo Apple PNG HD Images Free Download - Free Transparent PNG Logos">
              <a:extLst>
                <a:ext uri="{FF2B5EF4-FFF2-40B4-BE49-F238E27FC236}">
                  <a16:creationId xmlns:a16="http://schemas.microsoft.com/office/drawing/2014/main" id="{9666AAFA-D87C-C8C4-3F78-2C32312807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7697" y="2622417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8">
              <a:extLst>
                <a:ext uri="{FF2B5EF4-FFF2-40B4-BE49-F238E27FC236}">
                  <a16:creationId xmlns:a16="http://schemas.microsoft.com/office/drawing/2014/main" id="{767A6B06-7F4F-B07C-335F-6C96D78014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5024" y="2622417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E53FDF4-7B2D-96F3-CFDC-9C35EEB2A94E}"/>
              </a:ext>
            </a:extLst>
          </p:cNvPr>
          <p:cNvGrpSpPr/>
          <p:nvPr/>
        </p:nvGrpSpPr>
        <p:grpSpPr>
          <a:xfrm>
            <a:off x="4994522" y="2291217"/>
            <a:ext cx="697534" cy="182880"/>
            <a:chOff x="2200370" y="2622417"/>
            <a:chExt cx="697534" cy="182880"/>
          </a:xfrm>
        </p:grpSpPr>
        <p:pic>
          <p:nvPicPr>
            <p:cNvPr id="18" name="Picture 10" descr="Android – Logos Download">
              <a:extLst>
                <a:ext uri="{FF2B5EF4-FFF2-40B4-BE49-F238E27FC236}">
                  <a16:creationId xmlns:a16="http://schemas.microsoft.com/office/drawing/2014/main" id="{F4C1334F-28D8-D661-A12B-190CD7BF9D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0370" y="2662582"/>
              <a:ext cx="182880" cy="10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6" descr="Logo Apple PNG HD Images Free Download - Free Transparent PNG Logos">
              <a:extLst>
                <a:ext uri="{FF2B5EF4-FFF2-40B4-BE49-F238E27FC236}">
                  <a16:creationId xmlns:a16="http://schemas.microsoft.com/office/drawing/2014/main" id="{77A016A5-9611-F19C-49CE-113C5241A7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7697" y="2622417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8">
              <a:extLst>
                <a:ext uri="{FF2B5EF4-FFF2-40B4-BE49-F238E27FC236}">
                  <a16:creationId xmlns:a16="http://schemas.microsoft.com/office/drawing/2014/main" id="{B8DCF977-C4D3-56EA-E354-8A342EAA6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5024" y="2622417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Picture 16" descr="Logo Apple PNG HD Images Free Download - Free Transparent PNG Logos">
            <a:extLst>
              <a:ext uri="{FF2B5EF4-FFF2-40B4-BE49-F238E27FC236}">
                <a16:creationId xmlns:a16="http://schemas.microsoft.com/office/drawing/2014/main" id="{5421C313-FB27-103E-2795-A5A93F21F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964" y="229121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BD54040C-DBEB-F4B3-F5CE-570D96ACD29B}"/>
              </a:ext>
            </a:extLst>
          </p:cNvPr>
          <p:cNvGrpSpPr/>
          <p:nvPr/>
        </p:nvGrpSpPr>
        <p:grpSpPr>
          <a:xfrm>
            <a:off x="7687439" y="2291217"/>
            <a:ext cx="697534" cy="182880"/>
            <a:chOff x="2200370" y="2622417"/>
            <a:chExt cx="697534" cy="182880"/>
          </a:xfrm>
        </p:grpSpPr>
        <p:pic>
          <p:nvPicPr>
            <p:cNvPr id="26" name="Picture 10" descr="Android – Logos Download">
              <a:extLst>
                <a:ext uri="{FF2B5EF4-FFF2-40B4-BE49-F238E27FC236}">
                  <a16:creationId xmlns:a16="http://schemas.microsoft.com/office/drawing/2014/main" id="{731458F1-6A8F-2E54-25A2-F699465154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0370" y="2662582"/>
              <a:ext cx="182880" cy="10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16" descr="Logo Apple PNG HD Images Free Download - Free Transparent PNG Logos">
              <a:extLst>
                <a:ext uri="{FF2B5EF4-FFF2-40B4-BE49-F238E27FC236}">
                  <a16:creationId xmlns:a16="http://schemas.microsoft.com/office/drawing/2014/main" id="{F5441F7E-320A-D4EB-07E7-26C362C289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7697" y="2622417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8">
              <a:extLst>
                <a:ext uri="{FF2B5EF4-FFF2-40B4-BE49-F238E27FC236}">
                  <a16:creationId xmlns:a16="http://schemas.microsoft.com/office/drawing/2014/main" id="{B6A2360F-BD16-0DEE-8178-29D6B44545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5024" y="2622417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DC3A359-017B-ED72-4403-7E507A20DFF5}"/>
              </a:ext>
            </a:extLst>
          </p:cNvPr>
          <p:cNvSpPr txBox="1"/>
          <p:nvPr/>
        </p:nvSpPr>
        <p:spPr>
          <a:xfrm>
            <a:off x="7459200" y="4794946"/>
            <a:ext cx="1614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>
                <a:solidFill>
                  <a:schemeClr val="bg1">
                    <a:lumMod val="65000"/>
                  </a:schemeClr>
                </a:solidFill>
                <a:latin typeface="Montserrat" pitchFamily="2" charset="0"/>
              </a:rPr>
              <a:t>- SimilarWebs.com -</a:t>
            </a:r>
            <a:endParaRPr lang="en-US" sz="1100" i="1">
              <a:solidFill>
                <a:schemeClr val="bg1">
                  <a:lumMod val="65000"/>
                </a:schemeClr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464251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0082966-7B76-73FC-F24D-895E59554548}"/>
              </a:ext>
            </a:extLst>
          </p:cNvPr>
          <p:cNvSpPr/>
          <p:nvPr/>
        </p:nvSpPr>
        <p:spPr>
          <a:xfrm>
            <a:off x="-63342" y="202053"/>
            <a:ext cx="2332803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2" y="300294"/>
            <a:ext cx="2266961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accent3"/>
                </a:solidFill>
                <a:latin typeface="Montserrat Medium" pitchFamily="2" charset="0"/>
                <a:ea typeface="Lato Light"/>
                <a:cs typeface="Lato Light"/>
              </a:rPr>
              <a:t>Competitor</a:t>
            </a:r>
          </a:p>
          <a:p>
            <a:pPr algn="ctr"/>
            <a:r>
              <a:rPr lang="en-US" sz="1100">
                <a:solidFill>
                  <a:schemeClr val="bg2">
                    <a:lumMod val="10000"/>
                    <a:lumOff val="90000"/>
                  </a:schemeClr>
                </a:solidFill>
                <a:latin typeface="Montserrat" pitchFamily="2" charset="0"/>
                <a:ea typeface="Lato Light"/>
                <a:cs typeface="Lato Light"/>
              </a:rPr>
              <a:t> Learning by reading domain</a:t>
            </a:r>
            <a:endParaRPr lang="en-US">
              <a:solidFill>
                <a:schemeClr val="bg2">
                  <a:lumMod val="10000"/>
                  <a:lumOff val="90000"/>
                </a:schemeClr>
              </a:solidFill>
              <a:latin typeface="Montserrat" pitchFamily="2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1CA42E6-CC96-F474-C5BB-3D575B070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C1699B2-D1F9-2667-92F8-DF3942C106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986773"/>
              </p:ext>
            </p:extLst>
          </p:nvPr>
        </p:nvGraphicFramePr>
        <p:xfrm>
          <a:off x="576000" y="1084495"/>
          <a:ext cx="7948801" cy="2935205"/>
        </p:xfrm>
        <a:graphic>
          <a:graphicData uri="http://schemas.openxmlformats.org/drawingml/2006/table">
            <a:tbl>
              <a:tblPr/>
              <a:tblGrid>
                <a:gridCol w="1426001">
                  <a:extLst>
                    <a:ext uri="{9D8B030D-6E8A-4147-A177-3AD203B41FA5}">
                      <a16:colId xmlns:a16="http://schemas.microsoft.com/office/drawing/2014/main" val="3422375636"/>
                    </a:ext>
                  </a:extLst>
                </a:gridCol>
                <a:gridCol w="1630700">
                  <a:extLst>
                    <a:ext uri="{9D8B030D-6E8A-4147-A177-3AD203B41FA5}">
                      <a16:colId xmlns:a16="http://schemas.microsoft.com/office/drawing/2014/main" val="2337148968"/>
                    </a:ext>
                  </a:extLst>
                </a:gridCol>
                <a:gridCol w="1630700">
                  <a:extLst>
                    <a:ext uri="{9D8B030D-6E8A-4147-A177-3AD203B41FA5}">
                      <a16:colId xmlns:a16="http://schemas.microsoft.com/office/drawing/2014/main" val="1281672774"/>
                    </a:ext>
                  </a:extLst>
                </a:gridCol>
                <a:gridCol w="1630700">
                  <a:extLst>
                    <a:ext uri="{9D8B030D-6E8A-4147-A177-3AD203B41FA5}">
                      <a16:colId xmlns:a16="http://schemas.microsoft.com/office/drawing/2014/main" val="731179047"/>
                    </a:ext>
                  </a:extLst>
                </a:gridCol>
                <a:gridCol w="1630700">
                  <a:extLst>
                    <a:ext uri="{9D8B030D-6E8A-4147-A177-3AD203B41FA5}">
                      <a16:colId xmlns:a16="http://schemas.microsoft.com/office/drawing/2014/main" val="3229510220"/>
                    </a:ext>
                  </a:extLst>
                </a:gridCol>
              </a:tblGrid>
              <a:tr h="377105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50" b="1" i="0" u="none" strike="noStrike" cap="none">
                        <a:solidFill>
                          <a:srgbClr val="D0F09F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eJOY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News in Level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Lingua Notes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Tetu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053282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Price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Freemium (7$)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Free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Freemium (3$)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Freemium (1.5$)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80298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Platform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00" b="0" i="0" u="none" strike="noStrike" cap="none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00" b="0" i="0" u="none" strike="noStrike" cap="none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00" b="0" i="0" u="none" strike="noStrike" cap="none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00" b="0" i="0" u="none" strike="noStrike" cap="none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634685"/>
                  </a:ext>
                </a:extLst>
              </a:tr>
              <a:tr h="1123200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Features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Look up new words while reading</a:t>
                      </a:r>
                    </a:p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Audio reader </a:t>
                      </a:r>
                    </a:p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Access to latest news</a:t>
                      </a:r>
                    </a:p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Paragraph translation</a:t>
                      </a:r>
                    </a:p>
                  </a:txBody>
                  <a:tcPr marL="28575" marR="28575" marT="19050" marB="1905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Read news everyday and learn new words</a:t>
                      </a:r>
                    </a:p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Review vocab</a:t>
                      </a:r>
                    </a:p>
                  </a:txBody>
                  <a:tcPr marL="28575" marR="28575" marT="19050" marB="1905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Create note</a:t>
                      </a:r>
                    </a:p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Translate </a:t>
                      </a:r>
                    </a:p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Create exercise from note</a:t>
                      </a:r>
                    </a:p>
                  </a:txBody>
                  <a:tcPr marL="28575" marR="28575" marT="19050" marB="1905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Read articles/news</a:t>
                      </a:r>
                    </a:p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Learn a word/grammar from paragraph</a:t>
                      </a:r>
                    </a:p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Create personal dictionary</a:t>
                      </a:r>
                    </a:p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Build exercise/flash card for revision</a:t>
                      </a:r>
                    </a:p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lang="en-US" sz="1000" b="0" i="0" u="none" strike="noStrike" cap="none">
                        <a:solidFill>
                          <a:schemeClr val="bg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076735"/>
                  </a:ext>
                </a:extLst>
              </a:tr>
            </a:tbl>
          </a:graphicData>
        </a:graphic>
      </p:graphicFrame>
      <p:pic>
        <p:nvPicPr>
          <p:cNvPr id="8" name="Graphic 7">
            <a:extLst>
              <a:ext uri="{FF2B5EF4-FFF2-40B4-BE49-F238E27FC236}">
                <a16:creationId xmlns:a16="http://schemas.microsoft.com/office/drawing/2014/main" id="{B35A8F19-BE03-88D5-0178-C8A076F018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63353" y="775599"/>
            <a:ext cx="248172" cy="31089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B8A2E31-DA80-91B1-E675-29E0CB0AE7D8}"/>
              </a:ext>
            </a:extLst>
          </p:cNvPr>
          <p:cNvGrpSpPr/>
          <p:nvPr/>
        </p:nvGrpSpPr>
        <p:grpSpPr>
          <a:xfrm>
            <a:off x="2476997" y="1878900"/>
            <a:ext cx="697534" cy="182880"/>
            <a:chOff x="2200370" y="2622417"/>
            <a:chExt cx="697534" cy="182880"/>
          </a:xfrm>
        </p:grpSpPr>
        <p:pic>
          <p:nvPicPr>
            <p:cNvPr id="1034" name="Picture 10" descr="Android – Logos Download">
              <a:extLst>
                <a:ext uri="{FF2B5EF4-FFF2-40B4-BE49-F238E27FC236}">
                  <a16:creationId xmlns:a16="http://schemas.microsoft.com/office/drawing/2014/main" id="{B904890C-702C-403F-A765-F361AA510A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0370" y="2662582"/>
              <a:ext cx="182880" cy="10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Logo Apple PNG HD Images Free Download - Free Transparent PNG Logos">
              <a:extLst>
                <a:ext uri="{FF2B5EF4-FFF2-40B4-BE49-F238E27FC236}">
                  <a16:creationId xmlns:a16="http://schemas.microsoft.com/office/drawing/2014/main" id="{B025C354-7339-3962-F404-84DEC0122C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7697" y="2622417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2902033E-332F-189A-49E3-C14223FDC4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5024" y="2622417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E53FDF4-7B2D-96F3-CFDC-9C35EEB2A94E}"/>
              </a:ext>
            </a:extLst>
          </p:cNvPr>
          <p:cNvGrpSpPr/>
          <p:nvPr/>
        </p:nvGrpSpPr>
        <p:grpSpPr>
          <a:xfrm>
            <a:off x="4096847" y="1878900"/>
            <a:ext cx="697534" cy="182880"/>
            <a:chOff x="2200370" y="2622417"/>
            <a:chExt cx="697534" cy="182880"/>
          </a:xfrm>
        </p:grpSpPr>
        <p:pic>
          <p:nvPicPr>
            <p:cNvPr id="18" name="Picture 10" descr="Android – Logos Download">
              <a:extLst>
                <a:ext uri="{FF2B5EF4-FFF2-40B4-BE49-F238E27FC236}">
                  <a16:creationId xmlns:a16="http://schemas.microsoft.com/office/drawing/2014/main" id="{F4C1334F-28D8-D661-A12B-190CD7BF9D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0370" y="2662582"/>
              <a:ext cx="182880" cy="10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6" descr="Logo Apple PNG HD Images Free Download - Free Transparent PNG Logos">
              <a:extLst>
                <a:ext uri="{FF2B5EF4-FFF2-40B4-BE49-F238E27FC236}">
                  <a16:creationId xmlns:a16="http://schemas.microsoft.com/office/drawing/2014/main" id="{77A016A5-9611-F19C-49CE-113C5241A7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7697" y="2622417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8">
              <a:extLst>
                <a:ext uri="{FF2B5EF4-FFF2-40B4-BE49-F238E27FC236}">
                  <a16:creationId xmlns:a16="http://schemas.microsoft.com/office/drawing/2014/main" id="{B8DCF977-C4D3-56EA-E354-8A342EAA6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5024" y="2622417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Picture 16" descr="Logo Apple PNG HD Images Free Download - Free Transparent PNG Logos">
            <a:extLst>
              <a:ext uri="{FF2B5EF4-FFF2-40B4-BE49-F238E27FC236}">
                <a16:creationId xmlns:a16="http://schemas.microsoft.com/office/drawing/2014/main" id="{5421C313-FB27-103E-2795-A5A93F21F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60" y="187890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BD54040C-DBEB-F4B3-F5CE-570D96ACD29B}"/>
              </a:ext>
            </a:extLst>
          </p:cNvPr>
          <p:cNvGrpSpPr/>
          <p:nvPr/>
        </p:nvGrpSpPr>
        <p:grpSpPr>
          <a:xfrm>
            <a:off x="7367996" y="1878900"/>
            <a:ext cx="697534" cy="182880"/>
            <a:chOff x="2200370" y="2622417"/>
            <a:chExt cx="697534" cy="182880"/>
          </a:xfrm>
        </p:grpSpPr>
        <p:pic>
          <p:nvPicPr>
            <p:cNvPr id="26" name="Picture 10" descr="Android – Logos Download">
              <a:extLst>
                <a:ext uri="{FF2B5EF4-FFF2-40B4-BE49-F238E27FC236}">
                  <a16:creationId xmlns:a16="http://schemas.microsoft.com/office/drawing/2014/main" id="{731458F1-6A8F-2E54-25A2-F699465154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0370" y="2662582"/>
              <a:ext cx="182880" cy="10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16" descr="Logo Apple PNG HD Images Free Download - Free Transparent PNG Logos">
              <a:extLst>
                <a:ext uri="{FF2B5EF4-FFF2-40B4-BE49-F238E27FC236}">
                  <a16:creationId xmlns:a16="http://schemas.microsoft.com/office/drawing/2014/main" id="{F5441F7E-320A-D4EB-07E7-26C362C289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7697" y="2622417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8">
              <a:extLst>
                <a:ext uri="{FF2B5EF4-FFF2-40B4-BE49-F238E27FC236}">
                  <a16:creationId xmlns:a16="http://schemas.microsoft.com/office/drawing/2014/main" id="{B6A2360F-BD16-0DEE-8178-29D6B44545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5024" y="2622417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News in Levels - Crunchbase Company Profile &amp; Funding">
            <a:extLst>
              <a:ext uri="{FF2B5EF4-FFF2-40B4-BE49-F238E27FC236}">
                <a16:creationId xmlns:a16="http://schemas.microsoft.com/office/drawing/2014/main" id="{BB487180-0C4B-1FDF-BA55-3F98CFA88B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54" b="37521"/>
          <a:stretch/>
        </p:blipFill>
        <p:spPr bwMode="auto">
          <a:xfrm>
            <a:off x="3778625" y="785266"/>
            <a:ext cx="1340197" cy="342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JOY Learn English with Videos - Apps on Google Play">
            <a:extLst>
              <a:ext uri="{FF2B5EF4-FFF2-40B4-BE49-F238E27FC236}">
                <a16:creationId xmlns:a16="http://schemas.microsoft.com/office/drawing/2014/main" id="{C46ACDDD-5D23-F755-6BBF-61C321129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68" y="775599"/>
            <a:ext cx="310896" cy="31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ingua Notes – Learn languages on the App Store">
            <a:extLst>
              <a:ext uri="{FF2B5EF4-FFF2-40B4-BE49-F238E27FC236}">
                <a16:creationId xmlns:a16="http://schemas.microsoft.com/office/drawing/2014/main" id="{4B387601-48A9-05F1-6125-D1B27D073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8" t="13977" r="31047" b="14033"/>
          <a:stretch/>
        </p:blipFill>
        <p:spPr bwMode="auto">
          <a:xfrm>
            <a:off x="5938285" y="775599"/>
            <a:ext cx="310649" cy="31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E7042C-7494-1460-59D7-60CF45C57245}"/>
              </a:ext>
            </a:extLst>
          </p:cNvPr>
          <p:cNvSpPr txBox="1"/>
          <p:nvPr/>
        </p:nvSpPr>
        <p:spPr>
          <a:xfrm>
            <a:off x="1685230" y="4237436"/>
            <a:ext cx="5188993" cy="461665"/>
          </a:xfrm>
          <a:prstGeom prst="rect">
            <a:avLst/>
          </a:prstGeom>
          <a:noFill/>
          <a:ln w="9525">
            <a:solidFill>
              <a:schemeClr val="bg2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However, these apps </a:t>
            </a:r>
            <a:r>
              <a:rPr lang="en-US" sz="1200" b="1">
                <a:solidFill>
                  <a:srgbClr val="D0F09F"/>
                </a:solidFill>
                <a:latin typeface="Montserrat" panose="00000500000000000000" pitchFamily="2" charset="0"/>
              </a:rPr>
              <a:t>lack connectivity </a:t>
            </a:r>
            <a:r>
              <a:rPr lang="en-US" sz="12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to the note taking tool and only solve </a:t>
            </a:r>
            <a:r>
              <a:rPr lang="en-US" sz="1200" b="1">
                <a:solidFill>
                  <a:srgbClr val="D0F09F"/>
                </a:solidFill>
                <a:latin typeface="Montserrat" panose="00000500000000000000" pitchFamily="2" charset="0"/>
              </a:rPr>
              <a:t>a micro problem </a:t>
            </a:r>
            <a:r>
              <a:rPr lang="en-US" sz="12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of users</a:t>
            </a:r>
          </a:p>
        </p:txBody>
      </p:sp>
    </p:spTree>
    <p:extLst>
      <p:ext uri="{BB962C8B-B14F-4D97-AF65-F5344CB8AC3E}">
        <p14:creationId xmlns:p14="http://schemas.microsoft.com/office/powerpoint/2010/main" val="893152929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108041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1" y="300294"/>
            <a:ext cx="2044699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>
                <a:solidFill>
                  <a:schemeClr val="bg1"/>
                </a:solidFill>
                <a:latin typeface="Montserrat Medium" panose="00000600000000000000" pitchFamily="2" charset="0"/>
              </a:rPr>
              <a:t>Executive summary</a:t>
            </a:r>
            <a:endParaRPr lang="en-US">
              <a:solidFill>
                <a:schemeClr val="bg1"/>
              </a:solidFill>
              <a:latin typeface="Montserrat Medium" panose="000006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16952D-CDE0-4A9A-A9F7-366AE9F58242}"/>
              </a:ext>
            </a:extLst>
          </p:cNvPr>
          <p:cNvSpPr txBox="1"/>
          <p:nvPr/>
        </p:nvSpPr>
        <p:spPr>
          <a:xfrm>
            <a:off x="435708" y="986418"/>
            <a:ext cx="89850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>
                <a:solidFill>
                  <a:schemeClr val="accent4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pPr algn="l"/>
            <a:r>
              <a:rPr lang="en-US" sz="1050" b="1">
                <a:latin typeface="Montserrat" panose="00000500000000000000" pitchFamily="2" charset="0"/>
              </a:rPr>
              <a:t>Problem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942E210-3763-4D33-978C-B3B2033E7728}"/>
              </a:ext>
            </a:extLst>
          </p:cNvPr>
          <p:cNvSpPr txBox="1"/>
          <p:nvPr/>
        </p:nvSpPr>
        <p:spPr>
          <a:xfrm>
            <a:off x="1334209" y="986418"/>
            <a:ext cx="3989455" cy="952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Read lots of </a:t>
            </a:r>
            <a:r>
              <a:rPr lang="en-US" sz="1100">
                <a:solidFill>
                  <a:srgbClr val="D0F09F"/>
                </a:solidFill>
                <a:latin typeface="Montserrat" panose="00000500000000000000" pitchFamily="2" charset="0"/>
              </a:rPr>
              <a:t>separate resources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Inefficient note-taking and resources organization</a:t>
            </a:r>
          </a:p>
          <a:p>
            <a:pPr>
              <a:lnSpc>
                <a:spcPct val="130000"/>
              </a:lnSpc>
            </a:pPr>
            <a:r>
              <a:rPr lang="en-US" sz="1100">
                <a:solidFill>
                  <a:srgbClr val="D0F09F"/>
                </a:solidFill>
                <a:latin typeface="Montserrat" panose="00000500000000000000" pitchFamily="2" charset="0"/>
              </a:rPr>
              <a:t>Lack of personalization</a:t>
            </a:r>
            <a:endParaRPr lang="en-US" sz="110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130000"/>
              </a:lnSpc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Difficulties when reviewing those notes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13B9F68-BB1B-4A04-9566-031EAF995831}"/>
              </a:ext>
            </a:extLst>
          </p:cNvPr>
          <p:cNvSpPr txBox="1"/>
          <p:nvPr/>
        </p:nvSpPr>
        <p:spPr>
          <a:xfrm>
            <a:off x="5782740" y="986417"/>
            <a:ext cx="156933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 b="1">
                <a:solidFill>
                  <a:schemeClr val="accent1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pPr algn="l"/>
            <a:r>
              <a:rPr lang="vi-VN" sz="1050"/>
              <a:t>Target audience</a:t>
            </a:r>
            <a:endParaRPr lang="en-US" sz="105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0A08C4C-FA6C-44F2-AD77-8D1760442F22}"/>
              </a:ext>
            </a:extLst>
          </p:cNvPr>
          <p:cNvSpPr txBox="1"/>
          <p:nvPr/>
        </p:nvSpPr>
        <p:spPr>
          <a:xfrm>
            <a:off x="435708" y="2001107"/>
            <a:ext cx="89850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 b="1">
                <a:solidFill>
                  <a:schemeClr val="accent3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pPr algn="l"/>
            <a:r>
              <a:rPr lang="vi-VN" sz="1050"/>
              <a:t>Solution</a:t>
            </a:r>
            <a:endParaRPr lang="en-US" sz="105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E70A858-DE10-4695-8186-C0BD60946FFF}"/>
              </a:ext>
            </a:extLst>
          </p:cNvPr>
          <p:cNvSpPr txBox="1"/>
          <p:nvPr/>
        </p:nvSpPr>
        <p:spPr>
          <a:xfrm>
            <a:off x="1334210" y="2001107"/>
            <a:ext cx="4094590" cy="10920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>
                <a:solidFill>
                  <a:schemeClr val="bg1"/>
                </a:solidFill>
                <a:latin typeface="Montserrat Light" panose="00000400000000000000" pitchFamily="2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en-US">
                <a:latin typeface="Montserrat" panose="00000500000000000000" pitchFamily="2" charset="0"/>
              </a:rPr>
              <a:t>A hybrid-app </a:t>
            </a:r>
            <a:r>
              <a:rPr lang="vi-VN">
                <a:latin typeface="Montserrat" panose="00000500000000000000" pitchFamily="2" charset="0"/>
              </a:rPr>
              <a:t>can</a:t>
            </a:r>
            <a:r>
              <a:rPr lang="en-US">
                <a:latin typeface="Montserrat" panose="00000500000000000000" pitchFamily="2" charset="0"/>
              </a:rPr>
              <a:t>: </a:t>
            </a:r>
            <a:endParaRPr lang="vi-VN">
              <a:latin typeface="Montserrat" panose="00000500000000000000" pitchFamily="2" charset="0"/>
            </a:endParaRPr>
          </a:p>
          <a:p>
            <a:pPr>
              <a:lnSpc>
                <a:spcPct val="120000"/>
              </a:lnSpc>
            </a:pPr>
            <a:r>
              <a:rPr lang="en-US">
                <a:latin typeface="Montserrat" panose="00000500000000000000" pitchFamily="2" charset="0"/>
              </a:rPr>
              <a:t>+ Read document file and take note in app</a:t>
            </a:r>
            <a:endParaRPr lang="vi-VN">
              <a:latin typeface="Montserrat" panose="00000500000000000000" pitchFamily="2" charset="0"/>
            </a:endParaRPr>
          </a:p>
          <a:p>
            <a:pPr>
              <a:lnSpc>
                <a:spcPct val="120000"/>
              </a:lnSpc>
            </a:pPr>
            <a:r>
              <a:rPr lang="en-US">
                <a:latin typeface="Montserrat" panose="00000500000000000000" pitchFamily="2" charset="0"/>
              </a:rPr>
              <a:t>+ Organize notes in a structured and coherent manner </a:t>
            </a:r>
          </a:p>
          <a:p>
            <a:pPr>
              <a:lnSpc>
                <a:spcPct val="120000"/>
              </a:lnSpc>
            </a:pPr>
            <a:r>
              <a:rPr lang="en-US">
                <a:latin typeface="Montserrat" panose="00000500000000000000" pitchFamily="2" charset="0"/>
              </a:rPr>
              <a:t>+ Create personal notebook to review, track progress and measure results</a:t>
            </a:r>
            <a:endParaRPr lang="vi-VN">
              <a:latin typeface="Montserrat" panose="00000500000000000000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CAD228A-6D41-4B4E-A41D-AEDACD2C6E79}"/>
              </a:ext>
            </a:extLst>
          </p:cNvPr>
          <p:cNvSpPr txBox="1"/>
          <p:nvPr/>
        </p:nvSpPr>
        <p:spPr>
          <a:xfrm>
            <a:off x="435708" y="3180453"/>
            <a:ext cx="11413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 b="1">
                <a:solidFill>
                  <a:schemeClr val="accent2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pPr algn="l"/>
            <a:r>
              <a:rPr lang="en-US" sz="1050"/>
              <a:t>USP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3AB3B36-BA7F-4F5C-ACC3-0D475476E2E7}"/>
              </a:ext>
            </a:extLst>
          </p:cNvPr>
          <p:cNvSpPr txBox="1"/>
          <p:nvPr/>
        </p:nvSpPr>
        <p:spPr>
          <a:xfrm>
            <a:off x="1334209" y="3171689"/>
            <a:ext cx="4281787" cy="6857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20000"/>
              </a:lnSpc>
              <a:defRPr sz="11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Built-in note taking and intelligent organizing system</a:t>
            </a:r>
            <a:endParaRPr lang="vi-VN"/>
          </a:p>
          <a:p>
            <a:r>
              <a:rPr lang="en-US"/>
              <a:t>Integration with other tool</a:t>
            </a:r>
            <a:endParaRPr lang="vi-VN"/>
          </a:p>
          <a:p>
            <a:r>
              <a:rPr lang="en-US"/>
              <a:t>Less time-consuming for management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3F514C-732A-4227-8C0D-32FA4AC8615F}"/>
              </a:ext>
            </a:extLst>
          </p:cNvPr>
          <p:cNvSpPr txBox="1"/>
          <p:nvPr/>
        </p:nvSpPr>
        <p:spPr>
          <a:xfrm>
            <a:off x="435709" y="4156496"/>
            <a:ext cx="79549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>
                <a:solidFill>
                  <a:schemeClr val="accent4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pPr algn="l"/>
            <a:r>
              <a:rPr lang="en-US" sz="1050" b="1">
                <a:latin typeface="Montserrat" panose="00000500000000000000" pitchFamily="2" charset="0"/>
              </a:rPr>
              <a:t>Goal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9DD6DF2-2318-480C-8A48-EBF18480775A}"/>
              </a:ext>
            </a:extLst>
          </p:cNvPr>
          <p:cNvCxnSpPr>
            <a:cxnSpLocks/>
          </p:cNvCxnSpPr>
          <p:nvPr/>
        </p:nvCxnSpPr>
        <p:spPr>
          <a:xfrm>
            <a:off x="-198783" y="3989972"/>
            <a:ext cx="929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7121AE-C20E-429A-9342-16D5008E76B3}"/>
              </a:ext>
            </a:extLst>
          </p:cNvPr>
          <p:cNvCxnSpPr>
            <a:cxnSpLocks/>
          </p:cNvCxnSpPr>
          <p:nvPr/>
        </p:nvCxnSpPr>
        <p:spPr>
          <a:xfrm>
            <a:off x="5453269" y="1040296"/>
            <a:ext cx="0" cy="1803704"/>
          </a:xfrm>
          <a:prstGeom prst="line">
            <a:avLst/>
          </a:prstGeom>
          <a:ln w="31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2" name="Google Shape;197;p21">
            <a:extLst>
              <a:ext uri="{FF2B5EF4-FFF2-40B4-BE49-F238E27FC236}">
                <a16:creationId xmlns:a16="http://schemas.microsoft.com/office/drawing/2014/main" id="{B73C40D4-7B7A-4551-B577-2DCBA5FAB6A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7252"/>
          <a:stretch/>
        </p:blipFill>
        <p:spPr>
          <a:xfrm>
            <a:off x="7515995" y="2662548"/>
            <a:ext cx="2370194" cy="245666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FB0E1ED-B37F-4834-916D-4FA6DCB5EF92}"/>
              </a:ext>
            </a:extLst>
          </p:cNvPr>
          <p:cNvSpPr txBox="1"/>
          <p:nvPr/>
        </p:nvSpPr>
        <p:spPr>
          <a:xfrm>
            <a:off x="5782739" y="1286500"/>
            <a:ext cx="3058859" cy="12761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>
                <a:solidFill>
                  <a:schemeClr val="bg1"/>
                </a:solidFill>
                <a:latin typeface="Montserrat Light" panose="00000400000000000000" pitchFamily="2" charset="0"/>
              </a:defRPr>
            </a:lvl1pPr>
          </a:lstStyle>
          <a:p>
            <a:pPr>
              <a:lnSpc>
                <a:spcPct val="130000"/>
              </a:lnSpc>
            </a:pPr>
            <a:r>
              <a:rPr lang="en-US">
                <a:latin typeface="Montserrat" panose="00000500000000000000" pitchFamily="2" charset="0"/>
              </a:rPr>
              <a:t>High school</a:t>
            </a:r>
            <a:r>
              <a:rPr lang="vi-VN">
                <a:latin typeface="Montserrat" panose="00000500000000000000" pitchFamily="2" charset="0"/>
              </a:rPr>
              <a:t>/</a:t>
            </a:r>
            <a:r>
              <a:rPr lang="en-US">
                <a:latin typeface="Montserrat" panose="00000500000000000000" pitchFamily="2" charset="0"/>
              </a:rPr>
              <a:t>university student</a:t>
            </a:r>
          </a:p>
          <a:p>
            <a:pPr>
              <a:lnSpc>
                <a:spcPct val="130000"/>
              </a:lnSpc>
            </a:pPr>
            <a:r>
              <a:rPr lang="en-US">
                <a:latin typeface="Montserrat" panose="00000500000000000000" pitchFamily="2" charset="0"/>
              </a:rPr>
              <a:t>Office worker</a:t>
            </a:r>
          </a:p>
          <a:p>
            <a:pPr>
              <a:lnSpc>
                <a:spcPct val="130000"/>
              </a:lnSpc>
            </a:pPr>
            <a:r>
              <a:rPr lang="en-US">
                <a:latin typeface="Montserrat" panose="00000500000000000000" pitchFamily="2" charset="0"/>
              </a:rPr>
              <a:t>Learner</a:t>
            </a:r>
          </a:p>
          <a:p>
            <a:pPr>
              <a:lnSpc>
                <a:spcPct val="165000"/>
              </a:lnSpc>
            </a:pPr>
            <a:r>
              <a:rPr lang="en-US">
                <a:latin typeface="Montserrat" panose="00000500000000000000" pitchFamily="2" charset="0"/>
              </a:rPr>
              <a:t>Age: Gen X – Gen Y</a:t>
            </a:r>
          </a:p>
          <a:p>
            <a:pPr>
              <a:lnSpc>
                <a:spcPct val="165000"/>
              </a:lnSpc>
            </a:pPr>
            <a:r>
              <a:rPr lang="en-US">
                <a:latin typeface="Montserrat" panose="00000500000000000000" pitchFamily="2" charset="0"/>
              </a:rPr>
              <a:t>Hobbies: learning, reading, researching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C6C778-46A4-4549-A0B7-30AAA8F178AE}"/>
              </a:ext>
            </a:extLst>
          </p:cNvPr>
          <p:cNvSpPr txBox="1"/>
          <p:nvPr/>
        </p:nvSpPr>
        <p:spPr>
          <a:xfrm>
            <a:off x="1334210" y="4142315"/>
            <a:ext cx="4981786" cy="6857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20000"/>
              </a:lnSpc>
              <a:defRPr sz="11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Positively impact people's behavior and study habits</a:t>
            </a:r>
          </a:p>
          <a:p>
            <a:r>
              <a:rPr lang="en-US"/>
              <a:t>Improve individual’s productivity, make learning effortless</a:t>
            </a:r>
          </a:p>
          <a:p>
            <a:r>
              <a:rPr lang="en-US"/>
              <a:t>Become top effective working and learning solution-providers</a:t>
            </a:r>
          </a:p>
        </p:txBody>
      </p:sp>
    </p:spTree>
    <p:extLst>
      <p:ext uri="{BB962C8B-B14F-4D97-AF65-F5344CB8AC3E}">
        <p14:creationId xmlns:p14="http://schemas.microsoft.com/office/powerpoint/2010/main" val="1136760462"/>
      </p:ext>
    </p:extLst>
  </p:cSld>
  <p:clrMapOvr>
    <a:masterClrMapping/>
  </p:clrMapOvr>
  <p:transition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1" y="300294"/>
            <a:ext cx="2269462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accent3"/>
                </a:solidFill>
                <a:latin typeface="Montserrat Medium" pitchFamily="2" charset="0"/>
                <a:ea typeface="Lato Light"/>
                <a:cs typeface="Lato Light"/>
              </a:rPr>
              <a:t>SWOT analysis</a:t>
            </a:r>
            <a:endParaRPr lang="en-US">
              <a:solidFill>
                <a:schemeClr val="bg1"/>
              </a:solidFill>
              <a:latin typeface="Montserrat Medium" panose="00000600000000000000" pitchFamily="2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1CA42E6-CC96-F474-C5BB-3D575B070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F36CD4A-8826-6726-8AE8-290724F40661}"/>
              </a:ext>
            </a:extLst>
          </p:cNvPr>
          <p:cNvSpPr/>
          <p:nvPr/>
        </p:nvSpPr>
        <p:spPr>
          <a:xfrm>
            <a:off x="-63342" y="202053"/>
            <a:ext cx="2332803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65D4DD5-724E-FA51-5CCE-2B1894F106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643089"/>
              </p:ext>
            </p:extLst>
          </p:nvPr>
        </p:nvGraphicFramePr>
        <p:xfrm>
          <a:off x="864188" y="1030193"/>
          <a:ext cx="7415623" cy="3114307"/>
        </p:xfrm>
        <a:graphic>
          <a:graphicData uri="http://schemas.openxmlformats.org/drawingml/2006/table">
            <a:tbl>
              <a:tblPr/>
              <a:tblGrid>
                <a:gridCol w="3724157">
                  <a:extLst>
                    <a:ext uri="{9D8B030D-6E8A-4147-A177-3AD203B41FA5}">
                      <a16:colId xmlns:a16="http://schemas.microsoft.com/office/drawing/2014/main" val="4063893052"/>
                    </a:ext>
                  </a:extLst>
                </a:gridCol>
                <a:gridCol w="3691466">
                  <a:extLst>
                    <a:ext uri="{9D8B030D-6E8A-4147-A177-3AD203B41FA5}">
                      <a16:colId xmlns:a16="http://schemas.microsoft.com/office/drawing/2014/main" val="2746423343"/>
                    </a:ext>
                  </a:extLst>
                </a:gridCol>
              </a:tblGrid>
              <a:tr h="312153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Strengths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Weakness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663988"/>
                  </a:ext>
                </a:extLst>
              </a:tr>
              <a:tr h="1184854">
                <a:tc>
                  <a:txBody>
                    <a:bodyPr/>
                    <a:lstStyle/>
                    <a:p>
                      <a:pPr marL="0" indent="0" rtl="0" fontAlgn="ctr">
                        <a:lnSpc>
                          <a:spcPct val="150000"/>
                        </a:lnSpc>
                      </a:pPr>
                      <a:r>
                        <a:rPr lang="en-US" sz="10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- New, unique idea, meeting a popular painpoint today</a:t>
                      </a:r>
                    </a:p>
                    <a:p>
                      <a:pPr marL="0" indent="0" rtl="0" fontAlgn="ctr">
                        <a:lnSpc>
                          <a:spcPct val="150000"/>
                        </a:lnSpc>
                      </a:pPr>
                      <a:r>
                        <a:rPr lang="en-US" sz="10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- Productivity topic is getting more and more popular</a:t>
                      </a:r>
                    </a:p>
                    <a:p>
                      <a:pPr marL="0" indent="0" rtl="0" fontAlgn="ctr">
                        <a:lnSpc>
                          <a:spcPct val="150000"/>
                        </a:lnSpc>
                      </a:pPr>
                      <a:r>
                        <a:rPr lang="en-US" sz="10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- Many sample business model/apps for research and reference</a:t>
                      </a:r>
                      <a:endParaRPr lang="en-US" sz="1000" b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Limited technical expertise to implement</a:t>
                      </a:r>
                    </a:p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Lack of connections with industry experts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04803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Oppounities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Threats</a:t>
                      </a:r>
                      <a:r>
                        <a:rPr lang="en-US" sz="1000"/>
                        <a:t> </a:t>
                      </a:r>
                      <a:endParaRPr lang="en-US" sz="1000" b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8868665"/>
                  </a:ext>
                </a:extLst>
              </a:tr>
              <a:tr h="686967"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00" b="0" i="0" u="none" strike="noStrike" cap="none">
                        <a:solidFill>
                          <a:schemeClr val="bg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Innovation trend is being promoted by the state and enterprises</a:t>
                      </a:r>
                    </a:p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Global product potential</a:t>
                      </a:r>
                    </a:p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Strong market demand for personal work solutions</a:t>
                      </a:r>
                    </a:p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00" b="0" i="0" u="none" strike="noStrike" cap="none">
                        <a:solidFill>
                          <a:schemeClr val="bg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Many users have formed habits and are loyal to a number of previous appa</a:t>
                      </a:r>
                    </a:p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The user community of exist apps are substantial and devoted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708934"/>
                  </a:ext>
                </a:extLst>
              </a:tr>
            </a:tbl>
          </a:graphicData>
        </a:graphic>
      </p:graphicFrame>
      <p:grpSp>
        <p:nvGrpSpPr>
          <p:cNvPr id="50" name="Group 49">
            <a:extLst>
              <a:ext uri="{FF2B5EF4-FFF2-40B4-BE49-F238E27FC236}">
                <a16:creationId xmlns:a16="http://schemas.microsoft.com/office/drawing/2014/main" id="{413B1333-0EC4-5993-7F70-882F9EF4D382}"/>
              </a:ext>
            </a:extLst>
          </p:cNvPr>
          <p:cNvGrpSpPr/>
          <p:nvPr/>
        </p:nvGrpSpPr>
        <p:grpSpPr>
          <a:xfrm>
            <a:off x="861390" y="4406755"/>
            <a:ext cx="7421219" cy="278296"/>
            <a:chOff x="972025" y="4167809"/>
            <a:chExt cx="7421219" cy="278296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F916D37-3564-4243-CC00-F6FDDAEB31DA}"/>
                </a:ext>
              </a:extLst>
            </p:cNvPr>
            <p:cNvSpPr txBox="1"/>
            <p:nvPr/>
          </p:nvSpPr>
          <p:spPr>
            <a:xfrm>
              <a:off x="1250321" y="4167809"/>
              <a:ext cx="714292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>
                  <a:solidFill>
                    <a:srgbClr val="A8DBA7"/>
                  </a:solidFill>
                  <a:latin typeface="Montserrat" panose="00000500000000000000" pitchFamily="2" charset="0"/>
                </a:rPr>
                <a:t>Focus on our USP and utilize digital marketing to spread quickly at the initial stage.</a:t>
              </a:r>
            </a:p>
          </p:txBody>
        </p:sp>
        <p:pic>
          <p:nvPicPr>
            <p:cNvPr id="81" name="Graphic 80" descr="Back with solid fill">
              <a:extLst>
                <a:ext uri="{FF2B5EF4-FFF2-40B4-BE49-F238E27FC236}">
                  <a16:creationId xmlns:a16="http://schemas.microsoft.com/office/drawing/2014/main" id="{AE6A02BE-B869-0552-4308-13E02C49A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972025" y="4167809"/>
              <a:ext cx="278296" cy="2782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8335067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1"/>
          <p:cNvSpPr txBox="1">
            <a:spLocks noGrp="1"/>
          </p:cNvSpPr>
          <p:nvPr>
            <p:ph type="subTitle" idx="1"/>
          </p:nvPr>
        </p:nvSpPr>
        <p:spPr>
          <a:xfrm>
            <a:off x="3031200" y="2175371"/>
            <a:ext cx="3081600" cy="9877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latin typeface="Montserrat Light" panose="00000400000000000000" pitchFamily="2" charset="0"/>
              </a:rPr>
              <a:t>If you have any questions?</a:t>
            </a:r>
            <a:endParaRPr sz="900">
              <a:latin typeface="Montserrat Light" panose="00000400000000000000" pitchFamily="2" charset="0"/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latin typeface="Montserrat Light" panose="00000400000000000000" pitchFamily="2" charset="0"/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latin typeface="Montserrat Light" panose="00000400000000000000" pitchFamily="2" charset="0"/>
              </a:rPr>
              <a:t>Don’t hesitate to ask us</a:t>
            </a: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Montserrat Light" panose="00000400000000000000" pitchFamily="2" charset="0"/>
              </a:rPr>
              <a:t>or contact us</a:t>
            </a:r>
            <a:endParaRPr lang="es" sz="900">
              <a:latin typeface="Montserrat Light" panose="00000400000000000000" pitchFamily="2" charset="0"/>
            </a:endParaRPr>
          </a:p>
          <a:p>
            <a:pPr algn="ctr">
              <a:lnSpc>
                <a:spcPct val="110000"/>
              </a:lnSpc>
            </a:pPr>
            <a:r>
              <a:rPr lang="en-US" sz="900">
                <a:solidFill>
                  <a:srgbClr val="D0F09F"/>
                </a:solidFill>
                <a:latin typeface="Montserrat Medium" pitchFamily="2" charset="0"/>
              </a:rPr>
              <a:t>dolphin.team111@gmail.com</a:t>
            </a:r>
            <a:endParaRPr lang="en-US" sz="900">
              <a:solidFill>
                <a:srgbClr val="D0F09F"/>
              </a:solidFill>
              <a:effectLst/>
              <a:latin typeface="Montserrat Medium" pitchFamily="2" charset="0"/>
            </a:endParaRPr>
          </a:p>
        </p:txBody>
      </p:sp>
      <p:sp>
        <p:nvSpPr>
          <p:cNvPr id="647" name="Google Shape;647;p31"/>
          <p:cNvSpPr txBox="1">
            <a:spLocks noGrp="1"/>
          </p:cNvSpPr>
          <p:nvPr>
            <p:ph type="ctrTitle"/>
          </p:nvPr>
        </p:nvSpPr>
        <p:spPr>
          <a:xfrm>
            <a:off x="2638350" y="1566848"/>
            <a:ext cx="3867300" cy="6550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5">
                    <a:lumMod val="20000"/>
                    <a:lumOff val="80000"/>
                  </a:schemeClr>
                </a:solidFill>
                <a:latin typeface="Montserrat SemiBold" panose="00000700000000000000" pitchFamily="2" charset="0"/>
              </a:rPr>
              <a:t>THANK YOU!</a:t>
            </a:r>
            <a:endParaRPr>
              <a:solidFill>
                <a:schemeClr val="accent5">
                  <a:lumMod val="20000"/>
                  <a:lumOff val="80000"/>
                </a:schemeClr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678" name="Google Shape;6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04575" y="1583993"/>
            <a:ext cx="3818651" cy="39815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B2BD0A7E-2D7C-45C0-B568-E558E0BF7A68}"/>
              </a:ext>
            </a:extLst>
          </p:cNvPr>
          <p:cNvGrpSpPr/>
          <p:nvPr/>
        </p:nvGrpSpPr>
        <p:grpSpPr>
          <a:xfrm>
            <a:off x="3766314" y="4653035"/>
            <a:ext cx="1611371" cy="276999"/>
            <a:chOff x="598028" y="203656"/>
            <a:chExt cx="2129932" cy="32130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C85FBB6-D151-42C6-B215-308CF0650B97}"/>
                </a:ext>
              </a:extLst>
            </p:cNvPr>
            <p:cNvSpPr txBox="1"/>
            <p:nvPr/>
          </p:nvSpPr>
          <p:spPr>
            <a:xfrm>
              <a:off x="783890" y="203656"/>
              <a:ext cx="1944070" cy="321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chemeClr val="bg1"/>
                  </a:solidFill>
                  <a:latin typeface="Montserrat" panose="00000500000000000000" pitchFamily="2" charset="0"/>
                </a:rPr>
                <a:t>Dolphin</a:t>
              </a:r>
              <a:r>
                <a:rPr lang="en-US" sz="1200" b="1">
                  <a:solidFill>
                    <a:srgbClr val="7DE3C8"/>
                  </a:solidFill>
                  <a:latin typeface="Montserrat" panose="00000500000000000000" pitchFamily="2" charset="0"/>
                </a:rPr>
                <a:t>Group</a:t>
              </a:r>
              <a:endParaRPr lang="en-US" b="1">
                <a:solidFill>
                  <a:srgbClr val="7DE3C8"/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4BFBE28D-8AFA-4812-8D1B-881FB5169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8028" y="280361"/>
              <a:ext cx="228940" cy="167889"/>
            </a:xfrm>
            <a:prstGeom prst="rect">
              <a:avLst/>
            </a:prstGeom>
          </p:spPr>
        </p:pic>
      </p:grpSp>
    </p:spTree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9B4E3C-EE99-6A76-7F14-D42945F6FBD7}"/>
              </a:ext>
            </a:extLst>
          </p:cNvPr>
          <p:cNvSpPr/>
          <p:nvPr/>
        </p:nvSpPr>
        <p:spPr>
          <a:xfrm>
            <a:off x="97526" y="1147446"/>
            <a:ext cx="4852219" cy="3864980"/>
          </a:xfrm>
          <a:prstGeom prst="rect">
            <a:avLst/>
          </a:prstGeom>
          <a:noFill/>
          <a:ln w="9525">
            <a:solidFill>
              <a:srgbClr val="77BE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85F76-847D-44B1-9080-B300BD3CDCD1}"/>
              </a:ext>
            </a:extLst>
          </p:cNvPr>
          <p:cNvSpPr txBox="1"/>
          <p:nvPr/>
        </p:nvSpPr>
        <p:spPr>
          <a:xfrm>
            <a:off x="329106" y="144959"/>
            <a:ext cx="47289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rgbClr val="D0F09F"/>
                </a:solidFill>
                <a:latin typeface="Montserrat" panose="00000500000000000000" pitchFamily="2" charset="0"/>
              </a:rPr>
              <a:t>AGENDA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24148F0-2D0C-4014-83CE-850D34B09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63194" y="208769"/>
            <a:ext cx="303466" cy="222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59A900-45E2-4951-9EA9-E0570EA30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480" y="-2579873"/>
            <a:ext cx="1686161" cy="20862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979AFF-737E-4FAB-80CD-697F1FD16CA4}"/>
              </a:ext>
            </a:extLst>
          </p:cNvPr>
          <p:cNvSpPr txBox="1"/>
          <p:nvPr/>
        </p:nvSpPr>
        <p:spPr>
          <a:xfrm>
            <a:off x="587917" y="-689815"/>
            <a:ext cx="268128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>
                <a:solidFill>
                  <a:schemeClr val="bg1"/>
                </a:solidFill>
                <a:latin typeface="Montserrat" panose="00000500000000000000" pitchFamily="2" charset="0"/>
              </a:rPr>
              <a:t>Dolphin</a:t>
            </a:r>
            <a:r>
              <a:rPr lang="en-US" sz="2100" b="1">
                <a:solidFill>
                  <a:srgbClr val="53CDDD"/>
                </a:solidFill>
                <a:latin typeface="Montserrat" panose="00000500000000000000" pitchFamily="2" charset="0"/>
              </a:rPr>
              <a:t>Group</a:t>
            </a:r>
            <a:endParaRPr lang="en-US" sz="2400" b="1">
              <a:solidFill>
                <a:srgbClr val="53CDDD"/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6D20B5-3BF2-491B-AB72-13CB4FDABFD1}"/>
              </a:ext>
            </a:extLst>
          </p:cNvPr>
          <p:cNvSpPr txBox="1"/>
          <p:nvPr/>
        </p:nvSpPr>
        <p:spPr>
          <a:xfrm>
            <a:off x="5166365" y="1654601"/>
            <a:ext cx="2407892" cy="695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fr-FR" sz="1050" b="1">
                <a:solidFill>
                  <a:srgbClr val="496B4D"/>
                </a:solidFill>
                <a:latin typeface="Montserrat" panose="00000500000000000000" pitchFamily="2" charset="0"/>
              </a:rPr>
              <a:t>SURVEY REPORT</a:t>
            </a:r>
          </a:p>
          <a:p>
            <a:pPr fontAlgn="base">
              <a:spcBef>
                <a:spcPts val="150"/>
              </a:spcBef>
            </a:pPr>
            <a:r>
              <a:rPr lang="fr-FR" sz="900">
                <a:solidFill>
                  <a:srgbClr val="47936F"/>
                </a:solidFill>
                <a:latin typeface="Montserrat" panose="00000500000000000000" pitchFamily="2" charset="0"/>
              </a:rPr>
              <a:t>Summary</a:t>
            </a:r>
          </a:p>
          <a:p>
            <a:pPr fontAlgn="base"/>
            <a:r>
              <a:rPr lang="fr-FR" sz="900">
                <a:solidFill>
                  <a:srgbClr val="47936F"/>
                </a:solidFill>
                <a:latin typeface="Montserrat" panose="00000500000000000000" pitchFamily="2" charset="0"/>
              </a:rPr>
              <a:t>Hightlight insights</a:t>
            </a:r>
          </a:p>
          <a:p>
            <a:pPr fontAlgn="base"/>
            <a:r>
              <a:rPr lang="fr-FR" sz="900">
                <a:solidFill>
                  <a:srgbClr val="47936F"/>
                </a:solidFill>
                <a:latin typeface="Montserrat" panose="00000500000000000000" pitchFamily="2" charset="0"/>
              </a:rPr>
              <a:t>Preliminary conclusions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3CA04D-A772-4D9B-8952-7A78F76D6BCE}"/>
              </a:ext>
            </a:extLst>
          </p:cNvPr>
          <p:cNvSpPr txBox="1"/>
          <p:nvPr/>
        </p:nvSpPr>
        <p:spPr>
          <a:xfrm>
            <a:off x="5166365" y="2559811"/>
            <a:ext cx="2407892" cy="695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fr-FR" sz="1050" b="1">
                <a:solidFill>
                  <a:srgbClr val="496B4D"/>
                </a:solidFill>
                <a:latin typeface="Montserrat" panose="00000500000000000000" pitchFamily="2" charset="0"/>
              </a:rPr>
              <a:t>MARKET UNDERSTANDING</a:t>
            </a:r>
          </a:p>
          <a:p>
            <a:pPr fontAlgn="base">
              <a:spcBef>
                <a:spcPts val="150"/>
              </a:spcBef>
            </a:pPr>
            <a:r>
              <a:rPr lang="fr-FR" sz="900">
                <a:solidFill>
                  <a:srgbClr val="47936F"/>
                </a:solidFill>
                <a:latin typeface="Montserrat" panose="00000500000000000000" pitchFamily="2" charset="0"/>
              </a:rPr>
              <a:t>Overview</a:t>
            </a:r>
          </a:p>
          <a:p>
            <a:pPr algn="just"/>
            <a:r>
              <a:rPr lang="en-US" sz="900">
                <a:solidFill>
                  <a:srgbClr val="47936F"/>
                </a:solidFill>
                <a:latin typeface="Montserrat" panose="00000500000000000000" pitchFamily="2" charset="0"/>
              </a:rPr>
              <a:t>Market trend</a:t>
            </a:r>
          </a:p>
          <a:p>
            <a:pPr algn="just"/>
            <a:r>
              <a:rPr lang="en-US" sz="900">
                <a:solidFill>
                  <a:srgbClr val="47936F"/>
                </a:solidFill>
                <a:latin typeface="Montserrat" panose="00000500000000000000" pitchFamily="2" charset="0"/>
              </a:rPr>
              <a:t>Customer Segmentation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0D69B4-D5BF-4367-B697-CDC53298192D}"/>
              </a:ext>
            </a:extLst>
          </p:cNvPr>
          <p:cNvSpPr txBox="1"/>
          <p:nvPr/>
        </p:nvSpPr>
        <p:spPr>
          <a:xfrm>
            <a:off x="5166365" y="3501891"/>
            <a:ext cx="2407892" cy="556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fr-FR" sz="1050" b="1">
                <a:solidFill>
                  <a:srgbClr val="496B4D"/>
                </a:solidFill>
                <a:latin typeface="Montserrat" panose="00000500000000000000" pitchFamily="2" charset="0"/>
              </a:rPr>
              <a:t>COMPETITORS</a:t>
            </a:r>
          </a:p>
          <a:p>
            <a:pPr fontAlgn="base">
              <a:spcBef>
                <a:spcPts val="150"/>
              </a:spcBef>
            </a:pPr>
            <a:r>
              <a:rPr lang="fr-FR" sz="900">
                <a:solidFill>
                  <a:srgbClr val="47936F"/>
                </a:solidFill>
                <a:latin typeface="Montserrat" panose="00000500000000000000" pitchFamily="2" charset="0"/>
              </a:rPr>
              <a:t>Conclusions</a:t>
            </a:r>
          </a:p>
          <a:p>
            <a:pPr fontAlgn="base"/>
            <a:r>
              <a:rPr lang="fr-FR" sz="900">
                <a:solidFill>
                  <a:srgbClr val="47936F"/>
                </a:solidFill>
                <a:latin typeface="Montserrat" panose="00000500000000000000" pitchFamily="2" charset="0"/>
              </a:rPr>
              <a:t>SWOT analysis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316D81-9B01-4334-8419-123DAEC3328E}"/>
              </a:ext>
            </a:extLst>
          </p:cNvPr>
          <p:cNvSpPr txBox="1"/>
          <p:nvPr/>
        </p:nvSpPr>
        <p:spPr>
          <a:xfrm>
            <a:off x="5166366" y="4312090"/>
            <a:ext cx="1681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fr-FR" sz="900">
                <a:solidFill>
                  <a:srgbClr val="77BE9C"/>
                </a:solidFill>
                <a:latin typeface="Montserrat" panose="00000500000000000000" pitchFamily="2" charset="0"/>
              </a:rPr>
              <a:t>Q&amp;A</a:t>
            </a:r>
          </a:p>
          <a:p>
            <a:pPr fontAlgn="base"/>
            <a:r>
              <a:rPr lang="fr-FR" sz="900">
                <a:solidFill>
                  <a:srgbClr val="77BE9C"/>
                </a:solidFill>
                <a:latin typeface="Montserrat" panose="00000500000000000000" pitchFamily="2" charset="0"/>
              </a:rPr>
              <a:t>Ending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C8032C9-581B-4A44-91A5-335A2EC358A7}"/>
              </a:ext>
            </a:extLst>
          </p:cNvPr>
          <p:cNvCxnSpPr>
            <a:cxnSpLocks/>
          </p:cNvCxnSpPr>
          <p:nvPr/>
        </p:nvCxnSpPr>
        <p:spPr>
          <a:xfrm>
            <a:off x="5251275" y="4247381"/>
            <a:ext cx="2190362" cy="0"/>
          </a:xfrm>
          <a:prstGeom prst="line">
            <a:avLst/>
          </a:prstGeom>
          <a:ln>
            <a:solidFill>
              <a:srgbClr val="A8DB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440DF0A-339D-4010-8C19-CDCCEB80CAA7}"/>
              </a:ext>
            </a:extLst>
          </p:cNvPr>
          <p:cNvSpPr txBox="1"/>
          <p:nvPr/>
        </p:nvSpPr>
        <p:spPr>
          <a:xfrm>
            <a:off x="5166365" y="1218599"/>
            <a:ext cx="240789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fr-FR" sz="1050" b="1">
                <a:solidFill>
                  <a:srgbClr val="496B4D"/>
                </a:solidFill>
                <a:latin typeface="Montserrat" panose="00000500000000000000" pitchFamily="2" charset="0"/>
              </a:rPr>
              <a:t>EXECUTIVE SUMMARY</a:t>
            </a:r>
            <a:endParaRPr lang="fr-FR" sz="900">
              <a:solidFill>
                <a:srgbClr val="496B4D"/>
              </a:solidFill>
              <a:latin typeface="Montserrat" panose="00000500000000000000" pitchFamily="2" charset="0"/>
            </a:endParaRPr>
          </a:p>
        </p:txBody>
      </p:sp>
      <p:pic>
        <p:nvPicPr>
          <p:cNvPr id="5122" name="Picture 2" descr="man in black t-shirt sitting at the table using macbook pro">
            <a:extLst>
              <a:ext uri="{FF2B5EF4-FFF2-40B4-BE49-F238E27FC236}">
                <a16:creationId xmlns:a16="http://schemas.microsoft.com/office/drawing/2014/main" id="{98DF7FEC-9BC5-1736-4E86-7E33E0B8D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9297" y="1288973"/>
            <a:ext cx="5795714" cy="38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D8BEE9-96C8-7F98-4D11-8B9F6B3A0431}"/>
              </a:ext>
            </a:extLst>
          </p:cNvPr>
          <p:cNvSpPr/>
          <p:nvPr/>
        </p:nvSpPr>
        <p:spPr>
          <a:xfrm>
            <a:off x="0" y="1278520"/>
            <a:ext cx="4852219" cy="3864980"/>
          </a:xfrm>
          <a:prstGeom prst="rect">
            <a:avLst/>
          </a:prstGeom>
          <a:solidFill>
            <a:schemeClr val="bg1">
              <a:lumMod val="9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886916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332803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1" y="300294"/>
            <a:ext cx="2332802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Montserrat Medium" panose="00000600000000000000" pitchFamily="2" charset="0"/>
              </a:rPr>
              <a:t>Survey report</a:t>
            </a:r>
            <a:endParaRPr lang="en-US">
              <a:solidFill>
                <a:schemeClr val="accent3"/>
              </a:solidFill>
              <a:latin typeface="Montserrat Medium" pitchFamily="2" charset="0"/>
              <a:ea typeface="Lato Light"/>
              <a:cs typeface="Lato Light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D152C5A-1ECD-6B77-86DA-A1C2A7CB6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0C2FD46D-5F6D-9B2F-59A9-FD2EC53EB21F}"/>
              </a:ext>
            </a:extLst>
          </p:cNvPr>
          <p:cNvGrpSpPr/>
          <p:nvPr/>
        </p:nvGrpSpPr>
        <p:grpSpPr>
          <a:xfrm>
            <a:off x="789753" y="893016"/>
            <a:ext cx="1355846" cy="572281"/>
            <a:chOff x="789753" y="893016"/>
            <a:chExt cx="1355846" cy="5722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FB6E55-C939-C179-AB6F-9DC993D6526D}"/>
                </a:ext>
              </a:extLst>
            </p:cNvPr>
            <p:cNvSpPr txBox="1"/>
            <p:nvPr/>
          </p:nvSpPr>
          <p:spPr>
            <a:xfrm>
              <a:off x="1066650" y="893016"/>
              <a:ext cx="107894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D0F09F"/>
                  </a:solidFill>
                  <a:latin typeface="Montserrat Medium" pitchFamily="2" charset="0"/>
                </a:rPr>
                <a:t>Total views</a:t>
              </a:r>
              <a:endParaRPr lang="en-US" sz="1200">
                <a:solidFill>
                  <a:srgbClr val="D0F09F"/>
                </a:solidFill>
                <a:latin typeface="Montserrat Medium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7337029-B4C0-162A-B6F0-25FF4DC49265}"/>
                </a:ext>
              </a:extLst>
            </p:cNvPr>
            <p:cNvSpPr txBox="1"/>
            <p:nvPr/>
          </p:nvSpPr>
          <p:spPr>
            <a:xfrm>
              <a:off x="1066651" y="1045823"/>
              <a:ext cx="639750" cy="4194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800">
                  <a:solidFill>
                    <a:schemeClr val="bg1"/>
                  </a:solidFill>
                  <a:latin typeface="Montserrat SemiBold" pitchFamily="2" charset="0"/>
                </a:rPr>
                <a:t>314</a:t>
              </a:r>
            </a:p>
          </p:txBody>
        </p:sp>
        <p:pic>
          <p:nvPicPr>
            <p:cNvPr id="23" name="Graphic 22" descr="Eye outline">
              <a:extLst>
                <a:ext uri="{FF2B5EF4-FFF2-40B4-BE49-F238E27FC236}">
                  <a16:creationId xmlns:a16="http://schemas.microsoft.com/office/drawing/2014/main" id="{5B377546-6045-5EE0-08FA-26E383CD5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9753" y="893717"/>
              <a:ext cx="260208" cy="260208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6E1DDE9-FE64-DB88-8D19-9E8611B8CE45}"/>
              </a:ext>
            </a:extLst>
          </p:cNvPr>
          <p:cNvGrpSpPr/>
          <p:nvPr/>
        </p:nvGrpSpPr>
        <p:grpSpPr>
          <a:xfrm>
            <a:off x="4479316" y="888749"/>
            <a:ext cx="1809330" cy="572414"/>
            <a:chOff x="4469070" y="888749"/>
            <a:chExt cx="1809330" cy="57241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32B67E5-8A82-96BC-9D76-D602478A685E}"/>
                </a:ext>
              </a:extLst>
            </p:cNvPr>
            <p:cNvSpPr txBox="1"/>
            <p:nvPr/>
          </p:nvSpPr>
          <p:spPr>
            <a:xfrm>
              <a:off x="4734246" y="893016"/>
              <a:ext cx="15441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D0F09F"/>
                  </a:solidFill>
                  <a:latin typeface="Montserrat Medium" pitchFamily="2" charset="0"/>
                </a:rPr>
                <a:t>Valid Submissions</a:t>
              </a:r>
              <a:endParaRPr lang="en-US" sz="1200">
                <a:solidFill>
                  <a:srgbClr val="D0F09F"/>
                </a:solidFill>
                <a:latin typeface="Montserrat Medium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98A6E09-86D3-6492-09B2-CA5A8887BE71}"/>
                </a:ext>
              </a:extLst>
            </p:cNvPr>
            <p:cNvSpPr txBox="1"/>
            <p:nvPr/>
          </p:nvSpPr>
          <p:spPr>
            <a:xfrm>
              <a:off x="4734247" y="1041689"/>
              <a:ext cx="639750" cy="4194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800">
                  <a:solidFill>
                    <a:schemeClr val="bg1"/>
                  </a:solidFill>
                  <a:latin typeface="Montserrat SemiBold" pitchFamily="2" charset="0"/>
                </a:rPr>
                <a:t>116</a:t>
              </a:r>
            </a:p>
          </p:txBody>
        </p:sp>
        <p:pic>
          <p:nvPicPr>
            <p:cNvPr id="25" name="Graphic 24" descr="Checkbox Checked outline">
              <a:extLst>
                <a:ext uri="{FF2B5EF4-FFF2-40B4-BE49-F238E27FC236}">
                  <a16:creationId xmlns:a16="http://schemas.microsoft.com/office/drawing/2014/main" id="{7C494577-B58A-84F9-6E24-34949468A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69070" y="888749"/>
              <a:ext cx="265176" cy="265176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E76A187-02FC-3B0E-D7CF-A46CC41B7BED}"/>
              </a:ext>
            </a:extLst>
          </p:cNvPr>
          <p:cNvGrpSpPr/>
          <p:nvPr/>
        </p:nvGrpSpPr>
        <p:grpSpPr>
          <a:xfrm>
            <a:off x="2452994" y="893016"/>
            <a:ext cx="1718927" cy="572281"/>
            <a:chOff x="2690827" y="893016"/>
            <a:chExt cx="1718927" cy="57228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C184F8-BE57-1E8C-043B-1B8C4364E2E3}"/>
                </a:ext>
              </a:extLst>
            </p:cNvPr>
            <p:cNvSpPr txBox="1"/>
            <p:nvPr/>
          </p:nvSpPr>
          <p:spPr>
            <a:xfrm>
              <a:off x="2925450" y="893016"/>
              <a:ext cx="1484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D0F09F"/>
                  </a:solidFill>
                  <a:latin typeface="Montserrat Medium" pitchFamily="2" charset="0"/>
                </a:rPr>
                <a:t>Total Submissions</a:t>
              </a:r>
              <a:endParaRPr lang="en-US" sz="1200">
                <a:solidFill>
                  <a:srgbClr val="D0F09F"/>
                </a:solidFill>
                <a:latin typeface="Montserrat Medium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678C99-2DFB-1962-19EC-43BA3B8BB3B7}"/>
                </a:ext>
              </a:extLst>
            </p:cNvPr>
            <p:cNvSpPr txBox="1"/>
            <p:nvPr/>
          </p:nvSpPr>
          <p:spPr>
            <a:xfrm>
              <a:off x="2925451" y="1045823"/>
              <a:ext cx="639750" cy="4194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800">
                  <a:solidFill>
                    <a:schemeClr val="bg1"/>
                  </a:solidFill>
                  <a:latin typeface="Montserrat SemiBold" pitchFamily="2" charset="0"/>
                </a:rPr>
                <a:t>126</a:t>
              </a:r>
            </a:p>
          </p:txBody>
        </p:sp>
        <p:pic>
          <p:nvPicPr>
            <p:cNvPr id="27" name="Graphic 26" descr="Send outline">
              <a:extLst>
                <a:ext uri="{FF2B5EF4-FFF2-40B4-BE49-F238E27FC236}">
                  <a16:creationId xmlns:a16="http://schemas.microsoft.com/office/drawing/2014/main" id="{6B68D875-1D30-BC77-F859-826ADB372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690827" y="912450"/>
              <a:ext cx="222741" cy="222741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3C52174-1884-B316-B936-2523B0AD9CB7}"/>
              </a:ext>
            </a:extLst>
          </p:cNvPr>
          <p:cNvGrpSpPr/>
          <p:nvPr/>
        </p:nvGrpSpPr>
        <p:grpSpPr>
          <a:xfrm>
            <a:off x="6596041" y="891233"/>
            <a:ext cx="1788112" cy="523528"/>
            <a:chOff x="6596041" y="891233"/>
            <a:chExt cx="1788112" cy="523528"/>
          </a:xfrm>
        </p:grpSpPr>
        <p:pic>
          <p:nvPicPr>
            <p:cNvPr id="30" name="Graphic 29" descr="Target outline">
              <a:extLst>
                <a:ext uri="{FF2B5EF4-FFF2-40B4-BE49-F238E27FC236}">
                  <a16:creationId xmlns:a16="http://schemas.microsoft.com/office/drawing/2014/main" id="{D53F577A-B722-3197-0927-58CBE8601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596041" y="891233"/>
              <a:ext cx="243958" cy="24395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2DB1840-A357-0D35-BC4E-36A836B256F3}"/>
                </a:ext>
              </a:extLst>
            </p:cNvPr>
            <p:cNvSpPr txBox="1"/>
            <p:nvPr/>
          </p:nvSpPr>
          <p:spPr>
            <a:xfrm>
              <a:off x="6839999" y="893016"/>
              <a:ext cx="15441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D0F09F"/>
                  </a:solidFill>
                  <a:latin typeface="Montserrat Medium" pitchFamily="2" charset="0"/>
                </a:rPr>
                <a:t>Completion rate</a:t>
              </a:r>
              <a:endParaRPr lang="en-US" sz="1200">
                <a:solidFill>
                  <a:srgbClr val="D0F09F"/>
                </a:solidFill>
                <a:latin typeface="Montserrat Medium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9A5F593-FB6F-FBC2-8C85-5FCDE38DC9F8}"/>
                </a:ext>
              </a:extLst>
            </p:cNvPr>
            <p:cNvSpPr txBox="1"/>
            <p:nvPr/>
          </p:nvSpPr>
          <p:spPr>
            <a:xfrm>
              <a:off x="6839999" y="995287"/>
              <a:ext cx="1095637" cy="4194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800">
                  <a:solidFill>
                    <a:schemeClr val="bg1"/>
                  </a:solidFill>
                  <a:latin typeface="Montserrat SemiBold" pitchFamily="2" charset="0"/>
                </a:rPr>
                <a:t>58.6%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8673391-5CF5-4D54-4D39-B10B9961C379}"/>
              </a:ext>
            </a:extLst>
          </p:cNvPr>
          <p:cNvSpPr txBox="1"/>
          <p:nvPr/>
        </p:nvSpPr>
        <p:spPr>
          <a:xfrm>
            <a:off x="6323195" y="4218866"/>
            <a:ext cx="2511204" cy="34676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30000"/>
              </a:lnSpc>
              <a:defRPr sz="1800">
                <a:solidFill>
                  <a:schemeClr val="bg1"/>
                </a:solidFill>
                <a:latin typeface="Montserrat SemiBold" pitchFamily="2" charset="0"/>
              </a:defRPr>
            </a:lvl1pPr>
          </a:lstStyle>
          <a:p>
            <a:pPr algn="ctr"/>
            <a:r>
              <a:rPr lang="en-US" sz="1400">
                <a:latin typeface="Montserrat Medium" pitchFamily="2" charset="0"/>
              </a:rPr>
              <a:t>bit.ly/tetu_report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98E2F668-B0ED-1D40-973B-DFCE9B91DE1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9753" y="1812951"/>
            <a:ext cx="4849951" cy="2884332"/>
          </a:xfrm>
          <a:prstGeom prst="rect">
            <a:avLst/>
          </a:prstGeom>
        </p:spPr>
      </p:pic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1080ADF0-7E0F-06F5-C293-EF82EC1F4B4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69076" y="1932866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55757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ED152C5A-1ECD-6B77-86DA-A1C2A7CB6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8673391-5CF5-4D54-4D39-B10B9961C379}"/>
              </a:ext>
            </a:extLst>
          </p:cNvPr>
          <p:cNvSpPr txBox="1"/>
          <p:nvPr/>
        </p:nvSpPr>
        <p:spPr>
          <a:xfrm>
            <a:off x="354395" y="330056"/>
            <a:ext cx="4865605" cy="34676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30000"/>
              </a:lnSpc>
              <a:defRPr sz="1800">
                <a:solidFill>
                  <a:schemeClr val="bg1"/>
                </a:solidFill>
                <a:latin typeface="Montserrat SemiBold" pitchFamily="2" charset="0"/>
              </a:defRPr>
            </a:lvl1pPr>
          </a:lstStyle>
          <a:p>
            <a:r>
              <a:rPr lang="en-US" sz="1400">
                <a:latin typeface="Montserrat Medium" pitchFamily="2" charset="0"/>
              </a:rPr>
              <a:t>Align with the former stated context &amp; problems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3A88B27-9E41-E800-0F55-3A309E8C9B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215416"/>
              </p:ext>
            </p:extLst>
          </p:nvPr>
        </p:nvGraphicFramePr>
        <p:xfrm>
          <a:off x="634046" y="1002124"/>
          <a:ext cx="3757407" cy="25049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18E1D8F-F8D5-0D9E-9367-97EC7E83FBAA}"/>
              </a:ext>
            </a:extLst>
          </p:cNvPr>
          <p:cNvSpPr txBox="1"/>
          <p:nvPr/>
        </p:nvSpPr>
        <p:spPr>
          <a:xfrm>
            <a:off x="733327" y="3884218"/>
            <a:ext cx="3558844" cy="6268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>
                <a:solidFill>
                  <a:schemeClr val="bg1"/>
                </a:solidFill>
                <a:latin typeface="Montserrat Medium" pitchFamily="2" charset="0"/>
              </a:defRPr>
            </a:lvl1pPr>
          </a:lstStyle>
          <a:p>
            <a:pPr algn="ctr"/>
            <a:r>
              <a:rPr lang="en-US"/>
              <a:t>Note-taking habits &amp;</a:t>
            </a:r>
            <a:br>
              <a:rPr lang="en-US"/>
            </a:br>
            <a:r>
              <a:rPr lang="en-US"/>
              <a:t>overwhelming information problems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5C006519-D067-C8E0-CEF1-334E181F3E95}"/>
              </a:ext>
            </a:extLst>
          </p:cNvPr>
          <p:cNvGraphicFramePr/>
          <p:nvPr/>
        </p:nvGraphicFramePr>
        <p:xfrm>
          <a:off x="5220000" y="1484065"/>
          <a:ext cx="3263056" cy="21753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45" name="Group 44">
            <a:extLst>
              <a:ext uri="{FF2B5EF4-FFF2-40B4-BE49-F238E27FC236}">
                <a16:creationId xmlns:a16="http://schemas.microsoft.com/office/drawing/2014/main" id="{D5560B19-9D25-C47C-AFC6-CE40DA3E2A0D}"/>
              </a:ext>
            </a:extLst>
          </p:cNvPr>
          <p:cNvGrpSpPr/>
          <p:nvPr/>
        </p:nvGrpSpPr>
        <p:grpSpPr>
          <a:xfrm>
            <a:off x="4833598" y="2283963"/>
            <a:ext cx="1336430" cy="569650"/>
            <a:chOff x="5073722" y="2361328"/>
            <a:chExt cx="1336430" cy="5696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BC24F8D-7DD2-0B89-93A5-C3B189A2E4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64552" y="2669368"/>
              <a:ext cx="124560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  <a:headEnd type="oval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7478A5-CD17-B076-BD20-EC3A06B84780}"/>
                </a:ext>
              </a:extLst>
            </p:cNvPr>
            <p:cNvSpPr txBox="1"/>
            <p:nvPr/>
          </p:nvSpPr>
          <p:spPr>
            <a:xfrm>
              <a:off x="5073722" y="2361328"/>
              <a:ext cx="772804" cy="2921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30000"/>
                </a:lnSpc>
                <a:defRPr>
                  <a:solidFill>
                    <a:schemeClr val="bg1"/>
                  </a:solidFill>
                  <a:latin typeface="Montserrat Medium" pitchFamily="2" charset="0"/>
                </a:defRPr>
              </a:lvl1pPr>
            </a:lstStyle>
            <a:p>
              <a:r>
                <a:rPr lang="en-US" sz="1100" b="1">
                  <a:latin typeface="Montserrat" pitchFamily="2" charset="0"/>
                </a:rPr>
                <a:t>Hybrid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9A334A2-E324-13E8-5135-310E7E919A4F}"/>
                </a:ext>
              </a:extLst>
            </p:cNvPr>
            <p:cNvSpPr txBox="1"/>
            <p:nvPr/>
          </p:nvSpPr>
          <p:spPr>
            <a:xfrm>
              <a:off x="5073722" y="2669368"/>
              <a:ext cx="77280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30000"/>
                </a:lnSpc>
                <a:defRPr>
                  <a:solidFill>
                    <a:schemeClr val="bg1"/>
                  </a:solidFill>
                  <a:latin typeface="Montserrat Medium" pitchFamily="2" charset="0"/>
                </a:defRPr>
              </a:lvl1pPr>
            </a:lstStyle>
            <a:p>
              <a:pPr lvl="1"/>
              <a:r>
                <a:rPr lang="en-US" sz="1050">
                  <a:solidFill>
                    <a:srgbClr val="D0F09F"/>
                  </a:solidFill>
                  <a:latin typeface="Montserrat" pitchFamily="2" charset="0"/>
                </a:rPr>
                <a:t>72.4%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789B59-1FE9-230B-A522-2255BBCB0C78}"/>
              </a:ext>
            </a:extLst>
          </p:cNvPr>
          <p:cNvGrpSpPr/>
          <p:nvPr/>
        </p:nvGrpSpPr>
        <p:grpSpPr>
          <a:xfrm>
            <a:off x="7142837" y="1852870"/>
            <a:ext cx="1337174" cy="569098"/>
            <a:chOff x="7382961" y="1930235"/>
            <a:chExt cx="1337174" cy="569098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766863C-4F51-B479-6693-38FCD52CD1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82961" y="2237723"/>
              <a:ext cx="124560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  <a:headEnd type="none"/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D31873C-FD88-BA50-7D0D-AD9C487D04AD}"/>
                </a:ext>
              </a:extLst>
            </p:cNvPr>
            <p:cNvSpPr txBox="1"/>
            <p:nvPr/>
          </p:nvSpPr>
          <p:spPr>
            <a:xfrm>
              <a:off x="7947331" y="1930235"/>
              <a:ext cx="772804" cy="2921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30000"/>
                </a:lnSpc>
                <a:defRPr>
                  <a:solidFill>
                    <a:schemeClr val="bg1"/>
                  </a:solidFill>
                  <a:latin typeface="Montserrat Medium" pitchFamily="2" charset="0"/>
                </a:defRPr>
              </a:lvl1pPr>
            </a:lstStyle>
            <a:p>
              <a:pPr algn="r"/>
              <a:r>
                <a:rPr lang="en-US" sz="1100" b="1">
                  <a:latin typeface="Montserrat" pitchFamily="2" charset="0"/>
                </a:rPr>
                <a:t>Digital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C1ACFBC-4F55-2903-1538-5364629B5E30}"/>
                </a:ext>
              </a:extLst>
            </p:cNvPr>
            <p:cNvSpPr txBox="1"/>
            <p:nvPr/>
          </p:nvSpPr>
          <p:spPr>
            <a:xfrm>
              <a:off x="7928135" y="2237723"/>
              <a:ext cx="77280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30000"/>
                </a:lnSpc>
                <a:defRPr>
                  <a:solidFill>
                    <a:schemeClr val="bg1"/>
                  </a:solidFill>
                  <a:latin typeface="Montserrat Medium" pitchFamily="2" charset="0"/>
                </a:defRPr>
              </a:lvl1pPr>
            </a:lstStyle>
            <a:p>
              <a:pPr lvl="1" algn="r"/>
              <a:r>
                <a:rPr lang="en-US" sz="1050">
                  <a:solidFill>
                    <a:srgbClr val="77BE9C"/>
                  </a:solidFill>
                  <a:latin typeface="Montserrat" pitchFamily="2" charset="0"/>
                </a:rPr>
                <a:t>22.4%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FAA3CFD-EB5D-9C41-4243-E3A137C3AEFB}"/>
              </a:ext>
            </a:extLst>
          </p:cNvPr>
          <p:cNvGrpSpPr/>
          <p:nvPr/>
        </p:nvGrpSpPr>
        <p:grpSpPr>
          <a:xfrm>
            <a:off x="6710761" y="1104097"/>
            <a:ext cx="1371090" cy="701448"/>
            <a:chOff x="6950885" y="1181462"/>
            <a:chExt cx="1371090" cy="70144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FC7AFA6-4091-D316-CC21-54882132D88A}"/>
                </a:ext>
              </a:extLst>
            </p:cNvPr>
            <p:cNvSpPr txBox="1"/>
            <p:nvPr/>
          </p:nvSpPr>
          <p:spPr>
            <a:xfrm>
              <a:off x="7336426" y="1181462"/>
              <a:ext cx="985549" cy="2921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30000"/>
                </a:lnSpc>
                <a:defRPr>
                  <a:solidFill>
                    <a:schemeClr val="bg1"/>
                  </a:solidFill>
                  <a:latin typeface="Montserrat Medium" pitchFamily="2" charset="0"/>
                </a:defRPr>
              </a:lvl1pPr>
            </a:lstStyle>
            <a:p>
              <a:pPr algn="r"/>
              <a:r>
                <a:rPr lang="en-US" sz="1100" b="1">
                  <a:latin typeface="Montserrat" pitchFamily="2" charset="0"/>
                </a:rPr>
                <a:t>Traditional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81886C6-C8B4-70B6-8B5C-ED4742909346}"/>
                </a:ext>
              </a:extLst>
            </p:cNvPr>
            <p:cNvSpPr txBox="1"/>
            <p:nvPr/>
          </p:nvSpPr>
          <p:spPr>
            <a:xfrm>
              <a:off x="7529975" y="1488950"/>
              <a:ext cx="77280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30000"/>
                </a:lnSpc>
                <a:defRPr>
                  <a:solidFill>
                    <a:schemeClr val="bg1"/>
                  </a:solidFill>
                  <a:latin typeface="Montserrat Medium" pitchFamily="2" charset="0"/>
                </a:defRPr>
              </a:lvl1pPr>
            </a:lstStyle>
            <a:p>
              <a:pPr lvl="1" algn="r"/>
              <a:r>
                <a:rPr lang="en-US" sz="1050">
                  <a:solidFill>
                    <a:srgbClr val="589EA5"/>
                  </a:solidFill>
                  <a:latin typeface="Montserrat" pitchFamily="2" charset="0"/>
                </a:rPr>
                <a:t>5.2%</a:t>
              </a:r>
            </a:p>
          </p:txBody>
        </p: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BB5A9E6A-B875-92DB-7EF0-8D86C1AB5B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50885" y="1473658"/>
              <a:ext cx="1296000" cy="409252"/>
            </a:xfrm>
            <a:prstGeom prst="bentConnector3">
              <a:avLst>
                <a:gd name="adj1" fmla="val 555"/>
              </a:avLst>
            </a:prstGeom>
            <a:ln>
              <a:solidFill>
                <a:schemeClr val="bg1">
                  <a:lumMod val="9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2767F4E-2D1F-33B7-D83F-DEEB005A3793}"/>
              </a:ext>
            </a:extLst>
          </p:cNvPr>
          <p:cNvSpPr txBox="1"/>
          <p:nvPr/>
        </p:nvSpPr>
        <p:spPr>
          <a:xfrm>
            <a:off x="5733124" y="3884218"/>
            <a:ext cx="2236808" cy="34676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>
                <a:solidFill>
                  <a:schemeClr val="bg1"/>
                </a:solidFill>
                <a:latin typeface="Montserrat Medium" pitchFamily="2" charset="0"/>
              </a:defRPr>
            </a:lvl1pPr>
          </a:lstStyle>
          <a:p>
            <a:pPr algn="ctr"/>
            <a:r>
              <a:rPr lang="en-US"/>
              <a:t>Note-taking methods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4E68130-D2CA-0686-C8EF-D719BE7C7D94}"/>
              </a:ext>
            </a:extLst>
          </p:cNvPr>
          <p:cNvSpPr txBox="1"/>
          <p:nvPr/>
        </p:nvSpPr>
        <p:spPr>
          <a:xfrm>
            <a:off x="7450427" y="4660294"/>
            <a:ext cx="1596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>
                <a:solidFill>
                  <a:schemeClr val="bg1">
                    <a:lumMod val="65000"/>
                  </a:schemeClr>
                </a:solidFill>
                <a:latin typeface="Montserrat" pitchFamily="2" charset="0"/>
              </a:rPr>
              <a:t>- Tetu survey report</a:t>
            </a:r>
            <a:endParaRPr lang="en-US" sz="1100" i="1">
              <a:solidFill>
                <a:schemeClr val="bg1">
                  <a:lumMod val="65000"/>
                </a:schemeClr>
              </a:solidFill>
              <a:latin typeface="Montserrat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BFFCD7-299D-EE95-BBE6-D48EA0E30A3D}"/>
              </a:ext>
            </a:extLst>
          </p:cNvPr>
          <p:cNvGrpSpPr/>
          <p:nvPr/>
        </p:nvGrpSpPr>
        <p:grpSpPr>
          <a:xfrm>
            <a:off x="784002" y="3515141"/>
            <a:ext cx="3736279" cy="274049"/>
            <a:chOff x="784002" y="937541"/>
            <a:chExt cx="3736279" cy="27404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4D93652-F873-9FE1-A8D0-D861430EA050}"/>
                </a:ext>
              </a:extLst>
            </p:cNvPr>
            <p:cNvSpPr/>
            <p:nvPr/>
          </p:nvSpPr>
          <p:spPr>
            <a:xfrm>
              <a:off x="784002" y="1028845"/>
              <a:ext cx="91440" cy="91440"/>
            </a:xfrm>
            <a:prstGeom prst="ellipse">
              <a:avLst/>
            </a:prstGeom>
            <a:solidFill>
              <a:srgbClr val="A8DB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097DF9D-CB7F-DB0F-BBB0-FC877CD64261}"/>
                </a:ext>
              </a:extLst>
            </p:cNvPr>
            <p:cNvSpPr/>
            <p:nvPr/>
          </p:nvSpPr>
          <p:spPr>
            <a:xfrm>
              <a:off x="2534802" y="1028845"/>
              <a:ext cx="91440" cy="91440"/>
            </a:xfrm>
            <a:prstGeom prst="ellipse">
              <a:avLst/>
            </a:prstGeom>
            <a:solidFill>
              <a:srgbClr val="67A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7C1D71-08EC-8B1D-F4D7-8D86FC71F525}"/>
                </a:ext>
              </a:extLst>
            </p:cNvPr>
            <p:cNvSpPr txBox="1"/>
            <p:nvPr/>
          </p:nvSpPr>
          <p:spPr>
            <a:xfrm>
              <a:off x="903369" y="937541"/>
              <a:ext cx="1674081" cy="2740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lnSpc>
                  <a:spcPct val="130000"/>
                </a:lnSpc>
                <a:defRPr sz="1800">
                  <a:solidFill>
                    <a:schemeClr val="bg1"/>
                  </a:solidFill>
                  <a:latin typeface="Montserrat SemiBold" pitchFamily="2" charset="0"/>
                </a:defRPr>
              </a:lvl1pPr>
            </a:lstStyle>
            <a:p>
              <a:r>
                <a:rPr lang="en-US" sz="1000">
                  <a:solidFill>
                    <a:schemeClr val="bg1">
                      <a:lumMod val="85000"/>
                    </a:schemeClr>
                  </a:solidFill>
                  <a:latin typeface="Montserrat" pitchFamily="2" charset="0"/>
                </a:rPr>
                <a:t>Note-taking demand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BEA2B7-2482-43C5-1948-6361CC3197ED}"/>
                </a:ext>
              </a:extLst>
            </p:cNvPr>
            <p:cNvSpPr txBox="1"/>
            <p:nvPr/>
          </p:nvSpPr>
          <p:spPr>
            <a:xfrm>
              <a:off x="2647994" y="937541"/>
              <a:ext cx="1872287" cy="2740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lnSpc>
                  <a:spcPct val="130000"/>
                </a:lnSpc>
                <a:defRPr sz="1800">
                  <a:solidFill>
                    <a:schemeClr val="bg1"/>
                  </a:solidFill>
                  <a:latin typeface="Montserrat SemiBold" pitchFamily="2" charset="0"/>
                </a:defRPr>
              </a:lvl1pPr>
            </a:lstStyle>
            <a:p>
              <a:r>
                <a:rPr lang="en-US" sz="1000">
                  <a:solidFill>
                    <a:schemeClr val="bg1">
                      <a:lumMod val="85000"/>
                    </a:schemeClr>
                  </a:solidFill>
                  <a:latin typeface="Montserrat" pitchFamily="2" charset="0"/>
                </a:rPr>
                <a:t>Feeling overwhelmed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7605410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ED152C5A-1ECD-6B77-86DA-A1C2A7CB6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8E1D8F-F8D5-0D9E-9367-97EC7E83FBAA}"/>
              </a:ext>
            </a:extLst>
          </p:cNvPr>
          <p:cNvSpPr txBox="1"/>
          <p:nvPr/>
        </p:nvSpPr>
        <p:spPr>
          <a:xfrm>
            <a:off x="130469" y="2057716"/>
            <a:ext cx="2060273" cy="4359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>
                <a:solidFill>
                  <a:schemeClr val="bg1"/>
                </a:solidFill>
                <a:latin typeface="Montserrat Medium" pitchFamily="2" charset="0"/>
              </a:defRPr>
            </a:lvl1pPr>
          </a:lstStyle>
          <a:p>
            <a:pPr algn="ctr"/>
            <a:r>
              <a:rPr lang="en-US" sz="900" b="1">
                <a:solidFill>
                  <a:schemeClr val="tx2">
                    <a:lumMod val="20000"/>
                    <a:lumOff val="80000"/>
                  </a:schemeClr>
                </a:solidFill>
                <a:latin typeface="Montserrat" pitchFamily="2" charset="0"/>
              </a:rPr>
              <a:t>Interest of effective </a:t>
            </a:r>
            <a:br>
              <a:rPr lang="en-US" sz="900" b="1">
                <a:solidFill>
                  <a:schemeClr val="tx2">
                    <a:lumMod val="20000"/>
                    <a:lumOff val="80000"/>
                  </a:schemeClr>
                </a:solidFill>
                <a:latin typeface="Montserrat" pitchFamily="2" charset="0"/>
              </a:rPr>
            </a:br>
            <a:r>
              <a:rPr lang="en-US" sz="900" b="1">
                <a:solidFill>
                  <a:schemeClr val="tx2">
                    <a:lumMod val="20000"/>
                    <a:lumOff val="80000"/>
                  </a:schemeClr>
                </a:solidFill>
                <a:latin typeface="Montserrat" pitchFamily="2" charset="0"/>
              </a:rPr>
              <a:t>learning process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4E68130-D2CA-0686-C8EF-D719BE7C7D94}"/>
              </a:ext>
            </a:extLst>
          </p:cNvPr>
          <p:cNvSpPr txBox="1"/>
          <p:nvPr/>
        </p:nvSpPr>
        <p:spPr>
          <a:xfrm>
            <a:off x="7450427" y="4660294"/>
            <a:ext cx="1596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>
                <a:solidFill>
                  <a:schemeClr val="bg1">
                    <a:lumMod val="65000"/>
                  </a:schemeClr>
                </a:solidFill>
                <a:latin typeface="Montserrat" pitchFamily="2" charset="0"/>
              </a:rPr>
              <a:t>- Tetu survey report</a:t>
            </a:r>
            <a:endParaRPr lang="en-US" sz="1100" i="1">
              <a:solidFill>
                <a:schemeClr val="bg1">
                  <a:lumMod val="65000"/>
                </a:schemeClr>
              </a:solidFill>
              <a:latin typeface="Montserrat" pitchFamily="2" charset="0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AD7A7CD-0E9C-EEAE-1712-FEF420FDE2AC}"/>
              </a:ext>
            </a:extLst>
          </p:cNvPr>
          <p:cNvGrpSpPr/>
          <p:nvPr/>
        </p:nvGrpSpPr>
        <p:grpSpPr>
          <a:xfrm>
            <a:off x="-6676" y="727074"/>
            <a:ext cx="2301385" cy="1371600"/>
            <a:chOff x="-110059" y="205192"/>
            <a:chExt cx="2301385" cy="1371600"/>
          </a:xfrm>
        </p:grpSpPr>
        <p:graphicFrame>
          <p:nvGraphicFramePr>
            <p:cNvPr id="62" name="Chart 61">
              <a:extLst>
                <a:ext uri="{FF2B5EF4-FFF2-40B4-BE49-F238E27FC236}">
                  <a16:creationId xmlns:a16="http://schemas.microsoft.com/office/drawing/2014/main" id="{B9D43C4E-9BCD-845F-ABEF-5DA28981E6D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889247515"/>
                </p:ext>
              </p:extLst>
            </p:nvPr>
          </p:nvGraphicFramePr>
          <p:xfrm>
            <a:off x="-110059" y="205192"/>
            <a:ext cx="2301385" cy="13716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7D46C6D2-41E4-4B38-100D-3F4AC6239D45}"/>
                </a:ext>
              </a:extLst>
            </p:cNvPr>
            <p:cNvGrpSpPr/>
            <p:nvPr/>
          </p:nvGrpSpPr>
          <p:grpSpPr>
            <a:xfrm>
              <a:off x="712049" y="597434"/>
              <a:ext cx="657167" cy="605980"/>
              <a:chOff x="712049" y="597434"/>
              <a:chExt cx="657167" cy="605980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A6DEA32-C184-3217-519F-9510DAB75644}"/>
                  </a:ext>
                </a:extLst>
              </p:cNvPr>
              <p:cNvSpPr txBox="1"/>
              <p:nvPr/>
            </p:nvSpPr>
            <p:spPr>
              <a:xfrm>
                <a:off x="712049" y="597434"/>
                <a:ext cx="657167" cy="3319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0" indent="0">
                  <a:buClr>
                    <a:schemeClr val="dk1"/>
                  </a:buClr>
                  <a:buSzPts val="1100"/>
                  <a:buNone/>
                  <a:defRPr sz="1200" b="1">
                    <a:solidFill>
                      <a:srgbClr val="A8DBA7"/>
                    </a:solidFill>
                    <a:latin typeface="Montserrat" panose="00000500000000000000" pitchFamily="2" charset="0"/>
                    <a:ea typeface="Lato Light"/>
                    <a:cs typeface="Lato Light"/>
                  </a:defRPr>
                </a:lvl1pPr>
              </a:lstStyle>
              <a:p>
                <a:r>
                  <a:rPr lang="en-US" sz="1400">
                    <a:solidFill>
                      <a:srgbClr val="67A086"/>
                    </a:solidFill>
                  </a:rPr>
                  <a:t>4.0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F52315E-261F-149F-3281-9F57BE8CDE85}"/>
                  </a:ext>
                </a:extLst>
              </p:cNvPr>
              <p:cNvSpPr txBox="1"/>
              <p:nvPr/>
            </p:nvSpPr>
            <p:spPr>
              <a:xfrm>
                <a:off x="1057223" y="871507"/>
                <a:ext cx="307826" cy="3319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0" indent="0">
                  <a:buClr>
                    <a:schemeClr val="dk1"/>
                  </a:buClr>
                  <a:buSzPts val="1100"/>
                  <a:buNone/>
                  <a:defRPr sz="1200" b="1">
                    <a:solidFill>
                      <a:srgbClr val="A8DBA7"/>
                    </a:solidFill>
                    <a:latin typeface="Montserrat" panose="00000500000000000000" pitchFamily="2" charset="0"/>
                    <a:ea typeface="Lato Light"/>
                    <a:cs typeface="Lato Light"/>
                  </a:defRPr>
                </a:lvl1pPr>
              </a:lstStyle>
              <a:p>
                <a:r>
                  <a:rPr lang="en-US" sz="1100">
                    <a:solidFill>
                      <a:schemeClr val="bg2">
                        <a:lumMod val="75000"/>
                        <a:lumOff val="25000"/>
                      </a:schemeClr>
                    </a:solidFill>
                  </a:rPr>
                  <a:t>5</a:t>
                </a:r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00CDA3A4-D79B-19E5-82BA-FF00B1B9C8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3902" y="828529"/>
                <a:ext cx="216700" cy="200116"/>
              </a:xfrm>
              <a:prstGeom prst="line">
                <a:avLst/>
              </a:prstGeom>
              <a:ln>
                <a:solidFill>
                  <a:schemeClr val="bg2">
                    <a:lumMod val="90000"/>
                    <a:lumOff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5AECD9CC-6C6D-7701-BC25-326EC889A799}"/>
              </a:ext>
            </a:extLst>
          </p:cNvPr>
          <p:cNvSpPr txBox="1"/>
          <p:nvPr/>
        </p:nvSpPr>
        <p:spPr>
          <a:xfrm>
            <a:off x="1766022" y="2057716"/>
            <a:ext cx="2060273" cy="4359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>
                <a:solidFill>
                  <a:schemeClr val="bg1"/>
                </a:solidFill>
                <a:latin typeface="Montserrat Medium" pitchFamily="2" charset="0"/>
              </a:defRPr>
            </a:lvl1pPr>
          </a:lstStyle>
          <a:p>
            <a:pPr algn="ctr"/>
            <a:r>
              <a:rPr lang="en-US" sz="900" b="1">
                <a:solidFill>
                  <a:schemeClr val="tx2">
                    <a:lumMod val="20000"/>
                    <a:lumOff val="80000"/>
                  </a:schemeClr>
                </a:solidFill>
                <a:latin typeface="Montserrat" pitchFamily="2" charset="0"/>
              </a:rPr>
              <a:t>Average personal </a:t>
            </a:r>
          </a:p>
          <a:p>
            <a:pPr algn="ctr"/>
            <a:r>
              <a:rPr lang="en-US" sz="900" b="1">
                <a:solidFill>
                  <a:schemeClr val="tx2">
                    <a:lumMod val="20000"/>
                    <a:lumOff val="80000"/>
                  </a:schemeClr>
                </a:solidFill>
                <a:latin typeface="Montserrat" pitchFamily="2" charset="0"/>
              </a:rPr>
              <a:t>effective score</a:t>
            </a:r>
          </a:p>
        </p:txBody>
      </p:sp>
      <p:graphicFrame>
        <p:nvGraphicFramePr>
          <p:cNvPr id="72" name="Chart 71">
            <a:extLst>
              <a:ext uri="{FF2B5EF4-FFF2-40B4-BE49-F238E27FC236}">
                <a16:creationId xmlns:a16="http://schemas.microsoft.com/office/drawing/2014/main" id="{034127EC-1698-BFF6-04C5-35085A7816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7205621"/>
              </p:ext>
            </p:extLst>
          </p:nvPr>
        </p:nvGraphicFramePr>
        <p:xfrm>
          <a:off x="3930262" y="537845"/>
          <a:ext cx="4500938" cy="23189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80" name="Group 79">
            <a:extLst>
              <a:ext uri="{FF2B5EF4-FFF2-40B4-BE49-F238E27FC236}">
                <a16:creationId xmlns:a16="http://schemas.microsoft.com/office/drawing/2014/main" id="{E5DA8068-436F-616F-2BE9-A46DB28883D6}"/>
              </a:ext>
            </a:extLst>
          </p:cNvPr>
          <p:cNvGrpSpPr/>
          <p:nvPr/>
        </p:nvGrpSpPr>
        <p:grpSpPr>
          <a:xfrm>
            <a:off x="1561753" y="707589"/>
            <a:ext cx="2486408" cy="1371600"/>
            <a:chOff x="1458370" y="185707"/>
            <a:chExt cx="2486408" cy="1371600"/>
          </a:xfrm>
        </p:grpSpPr>
        <p:graphicFrame>
          <p:nvGraphicFramePr>
            <p:cNvPr id="68" name="Chart 67">
              <a:extLst>
                <a:ext uri="{FF2B5EF4-FFF2-40B4-BE49-F238E27FC236}">
                  <a16:creationId xmlns:a16="http://schemas.microsoft.com/office/drawing/2014/main" id="{0BF64C7E-F1AA-60BE-71C3-7CC3AD2D0AB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03418916"/>
                </p:ext>
              </p:extLst>
            </p:nvPr>
          </p:nvGraphicFramePr>
          <p:xfrm>
            <a:off x="1458370" y="185707"/>
            <a:ext cx="2486408" cy="13716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0F96535-E705-F012-9973-E21432EC3240}"/>
                </a:ext>
              </a:extLst>
            </p:cNvPr>
            <p:cNvGrpSpPr/>
            <p:nvPr/>
          </p:nvGrpSpPr>
          <p:grpSpPr>
            <a:xfrm>
              <a:off x="2377504" y="597434"/>
              <a:ext cx="657167" cy="605980"/>
              <a:chOff x="2377504" y="597434"/>
              <a:chExt cx="657167" cy="605980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7935658-8C92-4809-97BB-1BEF08E2AD3D}"/>
                  </a:ext>
                </a:extLst>
              </p:cNvPr>
              <p:cNvSpPr txBox="1"/>
              <p:nvPr/>
            </p:nvSpPr>
            <p:spPr>
              <a:xfrm>
                <a:off x="2377504" y="597434"/>
                <a:ext cx="657167" cy="3319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0" indent="0">
                  <a:buClr>
                    <a:schemeClr val="dk1"/>
                  </a:buClr>
                  <a:buSzPts val="1100"/>
                  <a:buNone/>
                  <a:defRPr sz="1200" b="1">
                    <a:solidFill>
                      <a:srgbClr val="A8DBA7"/>
                    </a:solidFill>
                    <a:latin typeface="Montserrat" panose="00000500000000000000" pitchFamily="2" charset="0"/>
                    <a:ea typeface="Lato Light"/>
                    <a:cs typeface="Lato Light"/>
                  </a:defRPr>
                </a:lvl1pPr>
              </a:lstStyle>
              <a:p>
                <a:r>
                  <a:rPr lang="en-US" sz="1400">
                    <a:solidFill>
                      <a:srgbClr val="589EA5"/>
                    </a:solidFill>
                  </a:rPr>
                  <a:t>3.3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A690CB0-C4D2-063F-3064-167F6E18EA01}"/>
                  </a:ext>
                </a:extLst>
              </p:cNvPr>
              <p:cNvSpPr txBox="1"/>
              <p:nvPr/>
            </p:nvSpPr>
            <p:spPr>
              <a:xfrm>
                <a:off x="2722678" y="871507"/>
                <a:ext cx="307826" cy="3319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0" indent="0">
                  <a:buClr>
                    <a:schemeClr val="dk1"/>
                  </a:buClr>
                  <a:buSzPts val="1100"/>
                  <a:buNone/>
                  <a:defRPr sz="1200" b="1">
                    <a:solidFill>
                      <a:srgbClr val="A8DBA7"/>
                    </a:solidFill>
                    <a:latin typeface="Montserrat" panose="00000500000000000000" pitchFamily="2" charset="0"/>
                    <a:ea typeface="Lato Light"/>
                    <a:cs typeface="Lato Light"/>
                  </a:defRPr>
                </a:lvl1pPr>
              </a:lstStyle>
              <a:p>
                <a:r>
                  <a:rPr lang="en-US" sz="1100">
                    <a:solidFill>
                      <a:schemeClr val="bg2">
                        <a:lumMod val="75000"/>
                        <a:lumOff val="25000"/>
                      </a:schemeClr>
                    </a:solidFill>
                  </a:rPr>
                  <a:t>5</a:t>
                </a:r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EB60C4EC-605A-38B9-E816-8F76CB20D1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29357" y="828529"/>
                <a:ext cx="216700" cy="200116"/>
              </a:xfrm>
              <a:prstGeom prst="line">
                <a:avLst/>
              </a:prstGeom>
              <a:ln>
                <a:solidFill>
                  <a:schemeClr val="bg2">
                    <a:lumMod val="90000"/>
                    <a:lumOff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93E759B9-6DAD-B330-4D45-74744D58FE45}"/>
              </a:ext>
            </a:extLst>
          </p:cNvPr>
          <p:cNvSpPr txBox="1"/>
          <p:nvPr/>
        </p:nvSpPr>
        <p:spPr>
          <a:xfrm>
            <a:off x="379818" y="278454"/>
            <a:ext cx="2896181" cy="4741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>
                <a:solidFill>
                  <a:schemeClr val="bg1"/>
                </a:solidFill>
                <a:latin typeface="Montserrat Medium" pitchFamily="2" charset="0"/>
              </a:defRPr>
            </a:lvl1pPr>
          </a:lstStyle>
          <a:p>
            <a:r>
              <a:rPr lang="en-US" sz="1000">
                <a:solidFill>
                  <a:srgbClr val="A8DBA7"/>
                </a:solidFill>
                <a:latin typeface="Montserrat" pitchFamily="2" charset="0"/>
              </a:rPr>
              <a:t>40.9% </a:t>
            </a:r>
            <a:r>
              <a:rPr lang="en-US" sz="1000">
                <a:solidFill>
                  <a:schemeClr val="bg2">
                    <a:lumMod val="25000"/>
                    <a:lumOff val="75000"/>
                  </a:schemeClr>
                </a:solidFill>
                <a:latin typeface="Montserrat" pitchFamily="2" charset="0"/>
              </a:rPr>
              <a:t>and </a:t>
            </a:r>
            <a:r>
              <a:rPr lang="en-US" sz="1000">
                <a:solidFill>
                  <a:srgbClr val="A8DBA7"/>
                </a:solidFill>
                <a:latin typeface="Montserrat" pitchFamily="2" charset="0"/>
              </a:rPr>
              <a:t>32.8% </a:t>
            </a:r>
            <a:r>
              <a:rPr lang="en-US" sz="1000">
                <a:solidFill>
                  <a:schemeClr val="bg2">
                    <a:lumMod val="25000"/>
                    <a:lumOff val="75000"/>
                  </a:schemeClr>
                </a:solidFill>
                <a:latin typeface="Montserrat" pitchFamily="2" charset="0"/>
              </a:rPr>
              <a:t>for </a:t>
            </a:r>
            <a:br>
              <a:rPr lang="en-US" sz="1000">
                <a:solidFill>
                  <a:schemeClr val="bg2">
                    <a:lumMod val="25000"/>
                    <a:lumOff val="75000"/>
                  </a:schemeClr>
                </a:solidFill>
                <a:latin typeface="Montserrat" pitchFamily="2" charset="0"/>
              </a:rPr>
            </a:br>
            <a:r>
              <a:rPr lang="en-US" sz="1000" i="1">
                <a:solidFill>
                  <a:srgbClr val="A8DBA7"/>
                </a:solidFill>
                <a:latin typeface="Montserrat" pitchFamily="2" charset="0"/>
              </a:rPr>
              <a:t>interested</a:t>
            </a:r>
            <a:r>
              <a:rPr lang="en-US" sz="1000">
                <a:solidFill>
                  <a:schemeClr val="bg2">
                    <a:lumMod val="25000"/>
                    <a:lumOff val="75000"/>
                  </a:schemeClr>
                </a:solidFill>
                <a:latin typeface="Montserrat" pitchFamily="2" charset="0"/>
              </a:rPr>
              <a:t> and </a:t>
            </a:r>
            <a:r>
              <a:rPr lang="en-US" sz="1000" i="1">
                <a:solidFill>
                  <a:srgbClr val="A8DBA7"/>
                </a:solidFill>
                <a:latin typeface="Montserrat" pitchFamily="2" charset="0"/>
              </a:rPr>
              <a:t>very interested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AFD9AD-7765-3D2D-F1DD-D70069F123DE}"/>
              </a:ext>
            </a:extLst>
          </p:cNvPr>
          <p:cNvSpPr txBox="1"/>
          <p:nvPr/>
        </p:nvSpPr>
        <p:spPr>
          <a:xfrm>
            <a:off x="3916678" y="3111021"/>
            <a:ext cx="2060273" cy="31040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>
                <a:solidFill>
                  <a:schemeClr val="bg1"/>
                </a:solidFill>
                <a:latin typeface="Montserrat Medium" pitchFamily="2" charset="0"/>
              </a:defRPr>
            </a:lvl1pPr>
          </a:lstStyle>
          <a:p>
            <a:r>
              <a:rPr lang="en-US" sz="1200" b="1">
                <a:latin typeface="Montserrat" pitchFamily="2" charset="0"/>
              </a:rPr>
              <a:t>Top</a:t>
            </a:r>
            <a:r>
              <a:rPr lang="en-US" sz="1200" b="1">
                <a:solidFill>
                  <a:schemeClr val="bg2">
                    <a:lumMod val="25000"/>
                    <a:lumOff val="75000"/>
                  </a:schemeClr>
                </a:solidFill>
                <a:latin typeface="Montserrat" pitchFamily="2" charset="0"/>
              </a:rPr>
              <a:t> </a:t>
            </a:r>
            <a:r>
              <a:rPr lang="en-US" sz="1200" b="1">
                <a:solidFill>
                  <a:srgbClr val="A8DBA7"/>
                </a:solidFill>
                <a:latin typeface="Montserrat" pitchFamily="2" charset="0"/>
              </a:rPr>
              <a:t>3 difficulties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630D3DF-CF1D-1045-2EC9-3D23CD5562DC}"/>
              </a:ext>
            </a:extLst>
          </p:cNvPr>
          <p:cNvGrpSpPr/>
          <p:nvPr/>
        </p:nvGrpSpPr>
        <p:grpSpPr>
          <a:xfrm>
            <a:off x="3916678" y="3468042"/>
            <a:ext cx="4826860" cy="307777"/>
            <a:chOff x="3916678" y="3201642"/>
            <a:chExt cx="4826860" cy="307777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AB715C5-9046-14C8-9856-9D2748EB5C0D}"/>
                </a:ext>
              </a:extLst>
            </p:cNvPr>
            <p:cNvSpPr txBox="1"/>
            <p:nvPr/>
          </p:nvSpPr>
          <p:spPr>
            <a:xfrm>
              <a:off x="3916678" y="3213953"/>
              <a:ext cx="3749040" cy="2831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>
                <a:lnSpc>
                  <a:spcPct val="130000"/>
                </a:lnSpc>
                <a:defRPr sz="1050">
                  <a:solidFill>
                    <a:schemeClr val="bg1"/>
                  </a:solidFill>
                  <a:latin typeface="Montserrat" pitchFamily="2" charset="0"/>
                </a:defRPr>
              </a:lvl1pPr>
            </a:lstStyle>
            <a:p>
              <a:pPr algn="l"/>
              <a:r>
                <a:rPr lang="en-US">
                  <a:solidFill>
                    <a:srgbClr val="D0F09F"/>
                  </a:solidFill>
                </a:rPr>
                <a:t>Lots of movement and devices </a:t>
              </a:r>
              <a:r>
                <a:rPr lang="en-US"/>
                <a:t>to deal with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5A674D9-3BAD-8912-2298-F105F7C4A6F5}"/>
                </a:ext>
              </a:extLst>
            </p:cNvPr>
            <p:cNvSpPr txBox="1"/>
            <p:nvPr/>
          </p:nvSpPr>
          <p:spPr>
            <a:xfrm>
              <a:off x="7989338" y="3201642"/>
              <a:ext cx="7542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b="1" i="0">
                  <a:solidFill>
                    <a:srgbClr val="D0F09F"/>
                  </a:solidFill>
                  <a:effectLst/>
                  <a:latin typeface="Montserrat" pitchFamily="2" charset="0"/>
                </a:rPr>
                <a:t>46.6%</a:t>
              </a:r>
              <a:endParaRPr lang="en-US" b="1">
                <a:solidFill>
                  <a:srgbClr val="D0F09F"/>
                </a:solidFill>
                <a:latin typeface="Montserrat" pitchFamily="2" charset="0"/>
              </a:endParaRP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573D14E-7121-45F4-EC39-FD3C1751FADE}"/>
              </a:ext>
            </a:extLst>
          </p:cNvPr>
          <p:cNvGrpSpPr/>
          <p:nvPr/>
        </p:nvGrpSpPr>
        <p:grpSpPr>
          <a:xfrm>
            <a:off x="3916678" y="3878672"/>
            <a:ext cx="4826860" cy="307777"/>
            <a:chOff x="3916678" y="3679838"/>
            <a:chExt cx="4826860" cy="307777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B64C5C8-D965-920B-D39C-E10532297D96}"/>
                </a:ext>
              </a:extLst>
            </p:cNvPr>
            <p:cNvSpPr txBox="1"/>
            <p:nvPr/>
          </p:nvSpPr>
          <p:spPr>
            <a:xfrm>
              <a:off x="3916678" y="3692149"/>
              <a:ext cx="3749040" cy="2831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30000"/>
                </a:lnSpc>
                <a:defRPr sz="1050">
                  <a:solidFill>
                    <a:schemeClr val="bg1"/>
                  </a:solidFill>
                  <a:latin typeface="Montserrat" pitchFamily="2" charset="0"/>
                </a:defRPr>
              </a:lvl1pPr>
            </a:lstStyle>
            <a:p>
              <a:r>
                <a:rPr lang="en-US"/>
                <a:t>Managing and </a:t>
              </a:r>
              <a:r>
                <a:rPr lang="en-US">
                  <a:solidFill>
                    <a:srgbClr val="D0F09F"/>
                  </a:solidFill>
                </a:rPr>
                <a:t>retrieving notes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5437836-AF81-93EA-3734-29F0369DE280}"/>
                </a:ext>
              </a:extLst>
            </p:cNvPr>
            <p:cNvSpPr txBox="1"/>
            <p:nvPr/>
          </p:nvSpPr>
          <p:spPr>
            <a:xfrm>
              <a:off x="7989338" y="3679838"/>
              <a:ext cx="7542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b="1" i="0">
                  <a:solidFill>
                    <a:srgbClr val="A8DBA7"/>
                  </a:solidFill>
                  <a:effectLst/>
                  <a:latin typeface="Montserrat" pitchFamily="2" charset="0"/>
                </a:rPr>
                <a:t>44%</a:t>
              </a:r>
              <a:endParaRPr lang="en-US" b="1">
                <a:solidFill>
                  <a:srgbClr val="A8DBA7"/>
                </a:solidFill>
                <a:latin typeface="Montserrat" pitchFamily="2" charset="0"/>
              </a:endParaRP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72AF15B8-F75E-890F-8E81-480E1195B7F9}"/>
              </a:ext>
            </a:extLst>
          </p:cNvPr>
          <p:cNvGrpSpPr/>
          <p:nvPr/>
        </p:nvGrpSpPr>
        <p:grpSpPr>
          <a:xfrm>
            <a:off x="3916678" y="4296502"/>
            <a:ext cx="4826860" cy="307777"/>
            <a:chOff x="3916678" y="4152502"/>
            <a:chExt cx="4826860" cy="307777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3D99332-DC9E-F8A3-45AF-407D2F67C3F3}"/>
                </a:ext>
              </a:extLst>
            </p:cNvPr>
            <p:cNvSpPr txBox="1"/>
            <p:nvPr/>
          </p:nvSpPr>
          <p:spPr>
            <a:xfrm>
              <a:off x="3916678" y="4164813"/>
              <a:ext cx="3749040" cy="2831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30000"/>
                </a:lnSpc>
                <a:defRPr sz="1050">
                  <a:solidFill>
                    <a:schemeClr val="bg1"/>
                  </a:solidFill>
                  <a:latin typeface="Montserrat" pitchFamily="2" charset="0"/>
                </a:defRPr>
              </a:lvl1pPr>
            </a:lstStyle>
            <a:p>
              <a:r>
                <a:rPr lang="en-US"/>
                <a:t>Lack of </a:t>
              </a:r>
              <a:r>
                <a:rPr lang="en-US">
                  <a:solidFill>
                    <a:srgbClr val="D0F09F"/>
                  </a:solidFill>
                </a:rPr>
                <a:t>formatting and visualizing abilities</a:t>
              </a:r>
              <a:r>
                <a:rPr lang="en-US"/>
                <a:t> in notes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74C1089-5E98-FC9A-945D-1F2F8667E29F}"/>
                </a:ext>
              </a:extLst>
            </p:cNvPr>
            <p:cNvSpPr txBox="1"/>
            <p:nvPr/>
          </p:nvSpPr>
          <p:spPr>
            <a:xfrm>
              <a:off x="7989338" y="4152502"/>
              <a:ext cx="7542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b="1" i="0">
                  <a:solidFill>
                    <a:schemeClr val="accent2">
                      <a:lumMod val="75000"/>
                    </a:schemeClr>
                  </a:solidFill>
                  <a:effectLst/>
                  <a:latin typeface="Montserrat" pitchFamily="2" charset="0"/>
                </a:rPr>
                <a:t>42.2%</a:t>
              </a:r>
              <a:endParaRPr lang="en-US" b="1">
                <a:solidFill>
                  <a:schemeClr val="accent2">
                    <a:lumMod val="75000"/>
                  </a:schemeClr>
                </a:solidFill>
                <a:latin typeface="Montserrat" pitchFamily="2" charset="0"/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A521BC0-AF91-F99E-1596-57764CAD3D20}"/>
              </a:ext>
            </a:extLst>
          </p:cNvPr>
          <p:cNvGrpSpPr/>
          <p:nvPr/>
        </p:nvGrpSpPr>
        <p:grpSpPr>
          <a:xfrm>
            <a:off x="596872" y="2583769"/>
            <a:ext cx="2842916" cy="1920259"/>
            <a:chOff x="-110059" y="205192"/>
            <a:chExt cx="2301385" cy="1371600"/>
          </a:xfrm>
        </p:grpSpPr>
        <p:graphicFrame>
          <p:nvGraphicFramePr>
            <p:cNvPr id="114" name="Chart 113">
              <a:extLst>
                <a:ext uri="{FF2B5EF4-FFF2-40B4-BE49-F238E27FC236}">
                  <a16:creationId xmlns:a16="http://schemas.microsoft.com/office/drawing/2014/main" id="{91A51EB2-B15F-CB39-7625-B88BCE492D5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09751999"/>
                </p:ext>
              </p:extLst>
            </p:nvPr>
          </p:nvGraphicFramePr>
          <p:xfrm>
            <a:off x="-110059" y="205192"/>
            <a:ext cx="2301385" cy="13716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52C4F88C-AF70-864E-7D20-312F07154B76}"/>
                </a:ext>
              </a:extLst>
            </p:cNvPr>
            <p:cNvGrpSpPr/>
            <p:nvPr/>
          </p:nvGrpSpPr>
          <p:grpSpPr>
            <a:xfrm>
              <a:off x="712049" y="597434"/>
              <a:ext cx="657167" cy="605980"/>
              <a:chOff x="712049" y="597434"/>
              <a:chExt cx="657167" cy="605980"/>
            </a:xfrm>
          </p:grpSpPr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02E6E0A-7E47-B401-8B20-34A59285B115}"/>
                  </a:ext>
                </a:extLst>
              </p:cNvPr>
              <p:cNvSpPr txBox="1"/>
              <p:nvPr/>
            </p:nvSpPr>
            <p:spPr>
              <a:xfrm>
                <a:off x="712049" y="597434"/>
                <a:ext cx="657167" cy="3319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0" indent="0">
                  <a:buClr>
                    <a:schemeClr val="dk1"/>
                  </a:buClr>
                  <a:buSzPts val="1100"/>
                  <a:buNone/>
                  <a:defRPr sz="1200" b="1">
                    <a:solidFill>
                      <a:srgbClr val="A8DBA7"/>
                    </a:solidFill>
                    <a:latin typeface="Montserrat" panose="00000500000000000000" pitchFamily="2" charset="0"/>
                    <a:ea typeface="Lato Light"/>
                    <a:cs typeface="Lato Light"/>
                  </a:defRPr>
                </a:lvl1pPr>
              </a:lstStyle>
              <a:p>
                <a:r>
                  <a:rPr lang="en-US" sz="1800"/>
                  <a:t>4.2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C1C72E9F-42DF-7F72-EC76-FD2382DF39D9}"/>
                  </a:ext>
                </a:extLst>
              </p:cNvPr>
              <p:cNvSpPr txBox="1"/>
              <p:nvPr/>
            </p:nvSpPr>
            <p:spPr>
              <a:xfrm>
                <a:off x="1057223" y="871507"/>
                <a:ext cx="307826" cy="3319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0" indent="0">
                  <a:buClr>
                    <a:schemeClr val="dk1"/>
                  </a:buClr>
                  <a:buSzPts val="1100"/>
                  <a:buNone/>
                  <a:defRPr sz="1200" b="1">
                    <a:solidFill>
                      <a:srgbClr val="A8DBA7"/>
                    </a:solidFill>
                    <a:latin typeface="Montserrat" panose="00000500000000000000" pitchFamily="2" charset="0"/>
                    <a:ea typeface="Lato Light"/>
                    <a:cs typeface="Lato Light"/>
                  </a:defRPr>
                </a:lvl1pPr>
              </a:lstStyle>
              <a:p>
                <a:r>
                  <a:rPr lang="en-US" sz="1400">
                    <a:solidFill>
                      <a:schemeClr val="bg2">
                        <a:lumMod val="75000"/>
                        <a:lumOff val="25000"/>
                      </a:schemeClr>
                    </a:solidFill>
                  </a:rPr>
                  <a:t>5</a:t>
                </a:r>
              </a:p>
            </p:txBody>
          </p: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D75208C8-BBC6-F970-9EBE-B0FB9B01C7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3902" y="828529"/>
                <a:ext cx="216700" cy="200116"/>
              </a:xfrm>
              <a:prstGeom prst="line">
                <a:avLst/>
              </a:prstGeom>
              <a:ln>
                <a:solidFill>
                  <a:schemeClr val="bg2">
                    <a:lumMod val="90000"/>
                    <a:lumOff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20F635C6-0D39-464D-15EA-2FB800E4913F}"/>
              </a:ext>
            </a:extLst>
          </p:cNvPr>
          <p:cNvSpPr txBox="1"/>
          <p:nvPr/>
        </p:nvSpPr>
        <p:spPr>
          <a:xfrm>
            <a:off x="445427" y="4444341"/>
            <a:ext cx="31458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>
                <a:solidFill>
                  <a:srgbClr val="D0F09F"/>
                </a:solidFill>
                <a:latin typeface="Montserrat" pitchFamily="2" charset="0"/>
              </a:rPr>
              <a:t>The need of a truly optimal solution </a:t>
            </a:r>
          </a:p>
          <a:p>
            <a:pPr algn="ctr"/>
            <a:r>
              <a:rPr lang="en-US" sz="1050" b="1">
                <a:solidFill>
                  <a:srgbClr val="D0F09F"/>
                </a:solidFill>
                <a:latin typeface="Montserrat" pitchFamily="2" charset="0"/>
              </a:rPr>
              <a:t>to support the learning process</a:t>
            </a: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34068B82-1850-C8C5-4031-BF12FE89CF80}"/>
              </a:ext>
            </a:extLst>
          </p:cNvPr>
          <p:cNvCxnSpPr>
            <a:cxnSpLocks/>
          </p:cNvCxnSpPr>
          <p:nvPr/>
        </p:nvCxnSpPr>
        <p:spPr>
          <a:xfrm>
            <a:off x="3758400" y="289569"/>
            <a:ext cx="0" cy="4585659"/>
          </a:xfrm>
          <a:prstGeom prst="line">
            <a:avLst/>
          </a:prstGeom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F5718B24-3C1F-22E8-7455-02C1B09CE357}"/>
              </a:ext>
            </a:extLst>
          </p:cNvPr>
          <p:cNvSpPr txBox="1"/>
          <p:nvPr/>
        </p:nvSpPr>
        <p:spPr>
          <a:xfrm>
            <a:off x="3916678" y="279972"/>
            <a:ext cx="3477722" cy="31040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200" b="1">
                <a:solidFill>
                  <a:schemeClr val="bg2">
                    <a:lumMod val="25000"/>
                    <a:lumOff val="75000"/>
                  </a:schemeClr>
                </a:solidFill>
                <a:latin typeface="Montserrat" pitchFamily="2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Self-assessment of process effectiveness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2BD05739-0B51-E1AC-7909-C221184888E0}"/>
              </a:ext>
            </a:extLst>
          </p:cNvPr>
          <p:cNvCxnSpPr>
            <a:cxnSpLocks/>
          </p:cNvCxnSpPr>
          <p:nvPr/>
        </p:nvCxnSpPr>
        <p:spPr>
          <a:xfrm flipH="1" flipV="1">
            <a:off x="3978630" y="2908485"/>
            <a:ext cx="4779308" cy="28690"/>
          </a:xfrm>
          <a:prstGeom prst="line">
            <a:avLst/>
          </a:prstGeom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780022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ED152C5A-1ECD-6B77-86DA-A1C2A7CB6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5045F0D-986D-12AE-741A-8A4FBD3BB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906513"/>
              </p:ext>
            </p:extLst>
          </p:nvPr>
        </p:nvGraphicFramePr>
        <p:xfrm>
          <a:off x="566738" y="1083805"/>
          <a:ext cx="8010523" cy="3600450"/>
        </p:xfrm>
        <a:graphic>
          <a:graphicData uri="http://schemas.openxmlformats.org/drawingml/2006/table">
            <a:tbl>
              <a:tblPr/>
              <a:tblGrid>
                <a:gridCol w="1146863">
                  <a:extLst>
                    <a:ext uri="{9D8B030D-6E8A-4147-A177-3AD203B41FA5}">
                      <a16:colId xmlns:a16="http://schemas.microsoft.com/office/drawing/2014/main" val="3183888527"/>
                    </a:ext>
                  </a:extLst>
                </a:gridCol>
                <a:gridCol w="1372732">
                  <a:extLst>
                    <a:ext uri="{9D8B030D-6E8A-4147-A177-3AD203B41FA5}">
                      <a16:colId xmlns:a16="http://schemas.microsoft.com/office/drawing/2014/main" val="4063893052"/>
                    </a:ext>
                  </a:extLst>
                </a:gridCol>
                <a:gridCol w="1372732">
                  <a:extLst>
                    <a:ext uri="{9D8B030D-6E8A-4147-A177-3AD203B41FA5}">
                      <a16:colId xmlns:a16="http://schemas.microsoft.com/office/drawing/2014/main" val="2746423343"/>
                    </a:ext>
                  </a:extLst>
                </a:gridCol>
                <a:gridCol w="1372732">
                  <a:extLst>
                    <a:ext uri="{9D8B030D-6E8A-4147-A177-3AD203B41FA5}">
                      <a16:colId xmlns:a16="http://schemas.microsoft.com/office/drawing/2014/main" val="2137226073"/>
                    </a:ext>
                  </a:extLst>
                </a:gridCol>
                <a:gridCol w="1372732">
                  <a:extLst>
                    <a:ext uri="{9D8B030D-6E8A-4147-A177-3AD203B41FA5}">
                      <a16:colId xmlns:a16="http://schemas.microsoft.com/office/drawing/2014/main" val="3989248258"/>
                    </a:ext>
                  </a:extLst>
                </a:gridCol>
                <a:gridCol w="1372732">
                  <a:extLst>
                    <a:ext uri="{9D8B030D-6E8A-4147-A177-3AD203B41FA5}">
                      <a16:colId xmlns:a16="http://schemas.microsoft.com/office/drawing/2014/main" val="752129903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50" b="1" i="0" u="none" strike="noStrike" cap="none">
                        <a:solidFill>
                          <a:srgbClr val="D0F09F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2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3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4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5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663988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</a:rPr>
                        <a:t>Notion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18.6%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7.6%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29.7%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14.4%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29.7%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404803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</a:rPr>
                        <a:t>Evernote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 fontAlgn="ctr"/>
                      <a:r>
                        <a:rPr lang="en-US" sz="1000" b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Montserrat" panose="00000500000000000000" pitchFamily="2" charset="0"/>
                        </a:rPr>
                        <a:t>53.4%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11%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27.1%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6.8%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1.7%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16056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</a:rPr>
                        <a:t>Obsidian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 fontAlgn="ctr"/>
                      <a:r>
                        <a:rPr lang="en-US" sz="1000" b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Montserrat" panose="00000500000000000000" pitchFamily="2" charset="0"/>
                        </a:rPr>
                        <a:t>65.3%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11%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16.1%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6.8%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0.8%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97974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</a:rPr>
                        <a:t>OneNote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18.6%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11.9%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39.8%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16.9%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12.7%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9456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</a:rPr>
                        <a:t>AppleNotes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33.1%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8.5%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27.1%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20.3%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11%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424336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</a:rPr>
                        <a:t>GoogleKeep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30.5%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7.6%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25.4%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24.6%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11.9%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493913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C14BD69-304D-7B44-3E05-8330968A6176}"/>
              </a:ext>
            </a:extLst>
          </p:cNvPr>
          <p:cNvSpPr txBox="1"/>
          <p:nvPr/>
        </p:nvSpPr>
        <p:spPr>
          <a:xfrm>
            <a:off x="446278" y="302742"/>
            <a:ext cx="3477722" cy="31040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200" b="1">
                <a:solidFill>
                  <a:schemeClr val="bg2">
                    <a:lumMod val="25000"/>
                    <a:lumOff val="75000"/>
                  </a:schemeClr>
                </a:solidFill>
                <a:latin typeface="Montserrat" pitchFamily="2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Brand awareness in the related domains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D27C09-90D2-78CB-416D-2346DB61D7AE}"/>
              </a:ext>
            </a:extLst>
          </p:cNvPr>
          <p:cNvSpPr txBox="1"/>
          <p:nvPr/>
        </p:nvSpPr>
        <p:spPr>
          <a:xfrm>
            <a:off x="6824351" y="300294"/>
            <a:ext cx="2010048" cy="67415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200" b="1">
                <a:solidFill>
                  <a:schemeClr val="bg2">
                    <a:lumMod val="25000"/>
                    <a:lumOff val="75000"/>
                  </a:schemeClr>
                </a:solidFill>
                <a:latin typeface="Montserrat" pitchFamily="2" charset="0"/>
              </a:defRPr>
            </a:lvl1pPr>
          </a:lstStyle>
          <a:p>
            <a:r>
              <a:rPr lang="en-US" sz="1000">
                <a:solidFill>
                  <a:srgbClr val="77BE9C"/>
                </a:solidFill>
              </a:rPr>
              <a:t>1 - Don't know, don't use</a:t>
            </a:r>
            <a:endParaRPr lang="en-US" sz="1000">
              <a:solidFill>
                <a:srgbClr val="A8DBA7"/>
              </a:solidFill>
            </a:endParaRPr>
          </a:p>
          <a:p>
            <a:r>
              <a:rPr lang="en-US" sz="1000">
                <a:solidFill>
                  <a:srgbClr val="A8DBA7"/>
                </a:solidFill>
              </a:rPr>
              <a:t>3 - Know, rarely use</a:t>
            </a:r>
            <a:endParaRPr lang="en-US" sz="1000">
              <a:solidFill>
                <a:srgbClr val="D0F09F"/>
              </a:solidFill>
            </a:endParaRPr>
          </a:p>
          <a:p>
            <a:r>
              <a:rPr lang="en-US" sz="1000">
                <a:solidFill>
                  <a:srgbClr val="D0F09F"/>
                </a:solidFill>
              </a:rPr>
              <a:t>5 - Know, generally use</a:t>
            </a:r>
          </a:p>
        </p:txBody>
      </p:sp>
    </p:spTree>
    <p:extLst>
      <p:ext uri="{BB962C8B-B14F-4D97-AF65-F5344CB8AC3E}">
        <p14:creationId xmlns:p14="http://schemas.microsoft.com/office/powerpoint/2010/main" val="2233438738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erson in white dress shirt holding white paper">
            <a:extLst>
              <a:ext uri="{FF2B5EF4-FFF2-40B4-BE49-F238E27FC236}">
                <a16:creationId xmlns:a16="http://schemas.microsoft.com/office/drawing/2014/main" id="{D05CA026-83F0-BDA5-4D59-514AB1758C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99" b="7899"/>
          <a:stretch/>
        </p:blipFill>
        <p:spPr bwMode="auto">
          <a:xfrm flipH="1">
            <a:off x="1452716" y="0"/>
            <a:ext cx="769128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923961-1953-9701-D1F7-2C0AED8451DA}"/>
              </a:ext>
            </a:extLst>
          </p:cNvPr>
          <p:cNvSpPr/>
          <p:nvPr/>
        </p:nvSpPr>
        <p:spPr>
          <a:xfrm>
            <a:off x="-2" y="0"/>
            <a:ext cx="9144002" cy="5143500"/>
          </a:xfrm>
          <a:prstGeom prst="rect">
            <a:avLst/>
          </a:prstGeom>
          <a:gradFill flip="none" rotWithShape="1">
            <a:gsLst>
              <a:gs pos="76000">
                <a:srgbClr val="FFFFFF">
                  <a:alpha val="69000"/>
                </a:srgbClr>
              </a:gs>
              <a:gs pos="39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4779F721-6E32-3470-DDD5-A28A0523D0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6470" t="24967" r="10011" b="24494"/>
          <a:stretch/>
        </p:blipFill>
        <p:spPr>
          <a:xfrm>
            <a:off x="-2098101" y="3438508"/>
            <a:ext cx="4991444" cy="2824565"/>
          </a:xfrm>
          <a:prstGeom prst="flowChartDecision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167427"/>
            <a:ext cx="2461573" cy="446217"/>
          </a:xfrm>
          <a:prstGeom prst="rect">
            <a:avLst/>
          </a:prstGeom>
          <a:noFill/>
          <a:ln w="12700">
            <a:solidFill>
              <a:srgbClr val="222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2" y="261668"/>
            <a:ext cx="2367118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rgbClr val="77BE9C"/>
                </a:solidFill>
                <a:latin typeface="Montserrat Medium" pitchFamily="2" charset="0"/>
                <a:ea typeface="Lato Light"/>
                <a:cs typeface="Lato Light"/>
              </a:rPr>
              <a:t>Preliminary conclusion</a:t>
            </a:r>
            <a:endParaRPr lang="en-US">
              <a:solidFill>
                <a:srgbClr val="77BE9C"/>
              </a:solidFill>
              <a:latin typeface="Montserrat Medium" panose="00000600000000000000" pitchFamily="2" charset="0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011EFE54-DD38-94E4-7035-AE70ADB0B2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D5898B-316E-F643-A968-61CB61164004}"/>
              </a:ext>
            </a:extLst>
          </p:cNvPr>
          <p:cNvSpPr txBox="1"/>
          <p:nvPr/>
        </p:nvSpPr>
        <p:spPr>
          <a:xfrm>
            <a:off x="597399" y="2535599"/>
            <a:ext cx="56228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47936F"/>
                </a:solidFill>
                <a:latin typeface="Montserrat Medium" pitchFamily="2" charset="0"/>
              </a:rPr>
              <a:t>Impact factors when choosing an app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3472B86-9B90-92D6-DE88-D23A6CF933B8}"/>
              </a:ext>
            </a:extLst>
          </p:cNvPr>
          <p:cNvSpPr/>
          <p:nvPr/>
        </p:nvSpPr>
        <p:spPr>
          <a:xfrm>
            <a:off x="2367116" y="2261667"/>
            <a:ext cx="1839044" cy="36576"/>
          </a:xfrm>
          <a:prstGeom prst="rect">
            <a:avLst/>
          </a:prstGeom>
          <a:solidFill>
            <a:srgbClr val="A8D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049B189-B2C3-9ABB-94BB-66607EAD17AE}"/>
              </a:ext>
            </a:extLst>
          </p:cNvPr>
          <p:cNvGrpSpPr/>
          <p:nvPr/>
        </p:nvGrpSpPr>
        <p:grpSpPr>
          <a:xfrm>
            <a:off x="665519" y="811663"/>
            <a:ext cx="5953145" cy="307777"/>
            <a:chOff x="416310" y="1011903"/>
            <a:chExt cx="5953145" cy="30777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47726-0BA3-DC7D-381C-48834109EE17}"/>
                </a:ext>
              </a:extLst>
            </p:cNvPr>
            <p:cNvSpPr txBox="1"/>
            <p:nvPr/>
          </p:nvSpPr>
          <p:spPr>
            <a:xfrm>
              <a:off x="746633" y="1011903"/>
              <a:ext cx="562282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bg2">
                      <a:lumMod val="90000"/>
                      <a:lumOff val="10000"/>
                    </a:schemeClr>
                  </a:solidFill>
                  <a:latin typeface="Montserrat Medium" pitchFamily="2" charset="0"/>
                </a:rPr>
                <a:t>Extensively reading and jotting down</a:t>
              </a:r>
            </a:p>
          </p:txBody>
        </p:sp>
        <p:pic>
          <p:nvPicPr>
            <p:cNvPr id="25" name="Graphic 24" descr="Books outline">
              <a:extLst>
                <a:ext uri="{FF2B5EF4-FFF2-40B4-BE49-F238E27FC236}">
                  <a16:creationId xmlns:a16="http://schemas.microsoft.com/office/drawing/2014/main" id="{3B98ACAF-0944-F7FA-EBBD-99CAD2B0F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16310" y="1051491"/>
              <a:ext cx="228600" cy="22860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4DEF7C0-FBF6-0F33-EE5F-55C691C2C3AF}"/>
              </a:ext>
            </a:extLst>
          </p:cNvPr>
          <p:cNvGrpSpPr/>
          <p:nvPr/>
        </p:nvGrpSpPr>
        <p:grpSpPr>
          <a:xfrm>
            <a:off x="665519" y="2056740"/>
            <a:ext cx="5953145" cy="307777"/>
            <a:chOff x="416310" y="2441334"/>
            <a:chExt cx="5953145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889F31-1217-CB87-6A9C-CD30F49AE05D}"/>
                </a:ext>
              </a:extLst>
            </p:cNvPr>
            <p:cNvSpPr txBox="1"/>
            <p:nvPr/>
          </p:nvSpPr>
          <p:spPr>
            <a:xfrm>
              <a:off x="746633" y="2441334"/>
              <a:ext cx="562282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bg2">
                      <a:lumMod val="90000"/>
                      <a:lumOff val="10000"/>
                    </a:schemeClr>
                  </a:solidFill>
                  <a:latin typeface="Montserrat Medium" pitchFamily="2" charset="0"/>
                </a:rPr>
                <a:t>Demand for a all-in-one yet simple solution</a:t>
              </a:r>
            </a:p>
          </p:txBody>
        </p:sp>
        <p:pic>
          <p:nvPicPr>
            <p:cNvPr id="33" name="Graphic 32" descr="Brain in head outline">
              <a:extLst>
                <a:ext uri="{FF2B5EF4-FFF2-40B4-BE49-F238E27FC236}">
                  <a16:creationId xmlns:a16="http://schemas.microsoft.com/office/drawing/2014/main" id="{10C2CAE6-5159-6F83-901A-0E98DCB41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6310" y="2480922"/>
              <a:ext cx="228600" cy="2286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DAEA7A3-F552-081F-81DA-FCD168B02799}"/>
              </a:ext>
            </a:extLst>
          </p:cNvPr>
          <p:cNvGrpSpPr/>
          <p:nvPr/>
        </p:nvGrpSpPr>
        <p:grpSpPr>
          <a:xfrm>
            <a:off x="665519" y="1226689"/>
            <a:ext cx="5953145" cy="307777"/>
            <a:chOff x="416310" y="1502355"/>
            <a:chExt cx="5953145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CDA4A5-984E-EC96-08A7-31757C6F3F88}"/>
                </a:ext>
              </a:extLst>
            </p:cNvPr>
            <p:cNvSpPr txBox="1"/>
            <p:nvPr/>
          </p:nvSpPr>
          <p:spPr>
            <a:xfrm>
              <a:off x="746633" y="1502355"/>
              <a:ext cx="562282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bg2">
                      <a:lumMod val="90000"/>
                      <a:lumOff val="10000"/>
                    </a:schemeClr>
                  </a:solidFill>
                  <a:latin typeface="Montserrat Medium" pitchFamily="2" charset="0"/>
                </a:rPr>
                <a:t>Leverage both physical and digital method</a:t>
              </a:r>
            </a:p>
          </p:txBody>
        </p:sp>
        <p:pic>
          <p:nvPicPr>
            <p:cNvPr id="27" name="Graphic 26" descr="Link outline">
              <a:extLst>
                <a:ext uri="{FF2B5EF4-FFF2-40B4-BE49-F238E27FC236}">
                  <a16:creationId xmlns:a16="http://schemas.microsoft.com/office/drawing/2014/main" id="{84EADB41-233A-35CD-412E-E38DE5D30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6310" y="1541943"/>
              <a:ext cx="228600" cy="22860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84E0B85-A950-58AE-FD55-812482F2BC4D}"/>
              </a:ext>
            </a:extLst>
          </p:cNvPr>
          <p:cNvGrpSpPr/>
          <p:nvPr/>
        </p:nvGrpSpPr>
        <p:grpSpPr>
          <a:xfrm>
            <a:off x="665519" y="1641715"/>
            <a:ext cx="5953145" cy="307777"/>
            <a:chOff x="416310" y="1861557"/>
            <a:chExt cx="5953145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2CD6D3-E3DF-87AF-B012-517242512330}"/>
                </a:ext>
              </a:extLst>
            </p:cNvPr>
            <p:cNvSpPr txBox="1"/>
            <p:nvPr/>
          </p:nvSpPr>
          <p:spPr>
            <a:xfrm>
              <a:off x="746633" y="1861557"/>
              <a:ext cx="562282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bg2">
                      <a:lumMod val="90000"/>
                      <a:lumOff val="10000"/>
                    </a:schemeClr>
                  </a:solidFill>
                  <a:latin typeface="Montserrat Medium" pitchFamily="2" charset="0"/>
                </a:rPr>
                <a:t>Great interest in personal productivity</a:t>
              </a:r>
            </a:p>
          </p:txBody>
        </p:sp>
        <p:pic>
          <p:nvPicPr>
            <p:cNvPr id="30" name="Graphic 29" descr="Person with idea outline">
              <a:extLst>
                <a:ext uri="{FF2B5EF4-FFF2-40B4-BE49-F238E27FC236}">
                  <a16:creationId xmlns:a16="http://schemas.microsoft.com/office/drawing/2014/main" id="{C25DA3CD-EDCA-1E11-6C49-6A19F5BA7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16310" y="1901145"/>
              <a:ext cx="228600" cy="228600"/>
            </a:xfrm>
            <a:prstGeom prst="rect">
              <a:avLst/>
            </a:prstGeom>
          </p:spPr>
        </p:pic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FC83667F-D3D9-14B7-2150-2DFC8D5A8B15}"/>
              </a:ext>
            </a:extLst>
          </p:cNvPr>
          <p:cNvGrpSpPr/>
          <p:nvPr/>
        </p:nvGrpSpPr>
        <p:grpSpPr>
          <a:xfrm>
            <a:off x="567084" y="2788626"/>
            <a:ext cx="4424358" cy="2301917"/>
            <a:chOff x="743274" y="2949325"/>
            <a:chExt cx="5332994" cy="2301917"/>
          </a:xfrm>
        </p:grpSpPr>
        <p:graphicFrame>
          <p:nvGraphicFramePr>
            <p:cNvPr id="50" name="Chart 49">
              <a:extLst>
                <a:ext uri="{FF2B5EF4-FFF2-40B4-BE49-F238E27FC236}">
                  <a16:creationId xmlns:a16="http://schemas.microsoft.com/office/drawing/2014/main" id="{A5CD6574-2D59-B815-323D-6707E6ACDEA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741249318"/>
                </p:ext>
              </p:extLst>
            </p:nvPr>
          </p:nvGraphicFramePr>
          <p:xfrm>
            <a:off x="743274" y="2949325"/>
            <a:ext cx="5332994" cy="230191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7"/>
            </a:graphicData>
          </a:graphic>
        </p:graphicFrame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256B66D-25A4-F027-D1EC-BC2176826669}"/>
                </a:ext>
              </a:extLst>
            </p:cNvPr>
            <p:cNvSpPr txBox="1"/>
            <p:nvPr/>
          </p:nvSpPr>
          <p:spPr>
            <a:xfrm>
              <a:off x="779815" y="4635611"/>
              <a:ext cx="220438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>
                  <a:solidFill>
                    <a:srgbClr val="173616"/>
                  </a:solidFill>
                  <a:latin typeface="Montserrat Medium" pitchFamily="2" charset="0"/>
                </a:rPr>
                <a:t>Organization level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0BE05B4-B6CD-06D4-C174-26A137BC7731}"/>
                </a:ext>
              </a:extLst>
            </p:cNvPr>
            <p:cNvSpPr txBox="1"/>
            <p:nvPr/>
          </p:nvSpPr>
          <p:spPr>
            <a:xfrm>
              <a:off x="779815" y="4229948"/>
              <a:ext cx="2204383" cy="2468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>
                  <a:solidFill>
                    <a:srgbClr val="173616"/>
                  </a:solidFill>
                  <a:latin typeface="Montserrat Medium" pitchFamily="2" charset="0"/>
                </a:rPr>
                <a:t>Personalization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AD418C1-B63F-E29B-CE10-76D2B1676BC4}"/>
                </a:ext>
              </a:extLst>
            </p:cNvPr>
            <p:cNvSpPr txBox="1"/>
            <p:nvPr/>
          </p:nvSpPr>
          <p:spPr>
            <a:xfrm>
              <a:off x="779815" y="3809348"/>
              <a:ext cx="2204383" cy="2468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>
                  <a:solidFill>
                    <a:srgbClr val="173616"/>
                  </a:solidFill>
                  <a:latin typeface="Montserrat Medium" pitchFamily="2" charset="0"/>
                </a:rPr>
                <a:t>Cost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0534EAB-9FF0-74C6-9D6F-F71AF5642B55}"/>
                </a:ext>
              </a:extLst>
            </p:cNvPr>
            <p:cNvSpPr txBox="1"/>
            <p:nvPr/>
          </p:nvSpPr>
          <p:spPr>
            <a:xfrm>
              <a:off x="779815" y="3421528"/>
              <a:ext cx="2204383" cy="2468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>
                  <a:solidFill>
                    <a:srgbClr val="173616"/>
                  </a:solidFill>
                  <a:latin typeface="Montserrat Medium" pitchFamily="2" charset="0"/>
                </a:rPr>
                <a:t>Synchrony, connectivity</a:t>
              </a:r>
            </a:p>
          </p:txBody>
        </p:sp>
        <p:sp>
          <p:nvSpPr>
            <p:cNvPr id="2064" name="TextBox 2063">
              <a:extLst>
                <a:ext uri="{FF2B5EF4-FFF2-40B4-BE49-F238E27FC236}">
                  <a16:creationId xmlns:a16="http://schemas.microsoft.com/office/drawing/2014/main" id="{38C0C7DB-3594-6D69-E14B-44E81C0CC00D}"/>
                </a:ext>
              </a:extLst>
            </p:cNvPr>
            <p:cNvSpPr txBox="1"/>
            <p:nvPr/>
          </p:nvSpPr>
          <p:spPr>
            <a:xfrm>
              <a:off x="779815" y="3005358"/>
              <a:ext cx="2204383" cy="2468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>
                  <a:solidFill>
                    <a:srgbClr val="173616"/>
                  </a:solidFill>
                  <a:latin typeface="Montserrat Medium" pitchFamily="2" charset="0"/>
                </a:rPr>
                <a:t>User interface</a:t>
              </a:r>
            </a:p>
          </p:txBody>
        </p:sp>
      </p:grp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7A623B22-CA29-EEB8-289E-0A4C76F47B1F}"/>
              </a:ext>
            </a:extLst>
          </p:cNvPr>
          <p:cNvGrpSpPr/>
          <p:nvPr/>
        </p:nvGrpSpPr>
        <p:grpSpPr>
          <a:xfrm>
            <a:off x="5188989" y="827691"/>
            <a:ext cx="3375810" cy="3816161"/>
            <a:chOff x="5170791" y="943898"/>
            <a:chExt cx="3375810" cy="3816161"/>
          </a:xfrm>
        </p:grpSpPr>
        <p:sp>
          <p:nvSpPr>
            <p:cNvPr id="2069" name="Rectangle 2068">
              <a:extLst>
                <a:ext uri="{FF2B5EF4-FFF2-40B4-BE49-F238E27FC236}">
                  <a16:creationId xmlns:a16="http://schemas.microsoft.com/office/drawing/2014/main" id="{8E1DEF71-2E6F-8A9C-01CD-4AF95D33A70F}"/>
                </a:ext>
              </a:extLst>
            </p:cNvPr>
            <p:cNvSpPr/>
            <p:nvPr/>
          </p:nvSpPr>
          <p:spPr>
            <a:xfrm>
              <a:off x="5170791" y="943898"/>
              <a:ext cx="3237343" cy="368392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41000"/>
                  </a:schemeClr>
                </a:gs>
                <a:gs pos="50000">
                  <a:schemeClr val="bg1">
                    <a:alpha val="52000"/>
                  </a:schemeClr>
                </a:gs>
                <a:gs pos="100000">
                  <a:schemeClr val="bg1">
                    <a:shade val="100000"/>
                    <a:satMod val="115000"/>
                    <a:alpha val="27000"/>
                  </a:schemeClr>
                </a:gs>
              </a:gsLst>
              <a:lin ang="6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8" name="Rectangle 2067">
              <a:extLst>
                <a:ext uri="{FF2B5EF4-FFF2-40B4-BE49-F238E27FC236}">
                  <a16:creationId xmlns:a16="http://schemas.microsoft.com/office/drawing/2014/main" id="{AA1979FC-5B79-24E2-7C4C-3C9E96FA93D6}"/>
                </a:ext>
              </a:extLst>
            </p:cNvPr>
            <p:cNvSpPr/>
            <p:nvPr/>
          </p:nvSpPr>
          <p:spPr>
            <a:xfrm>
              <a:off x="5309258" y="1180759"/>
              <a:ext cx="3237343" cy="3579300"/>
            </a:xfrm>
            <a:prstGeom prst="rect">
              <a:avLst/>
            </a:prstGeom>
            <a:noFill/>
            <a:ln>
              <a:solidFill>
                <a:srgbClr val="D0F0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67" name="TextBox 2066">
            <a:extLst>
              <a:ext uri="{FF2B5EF4-FFF2-40B4-BE49-F238E27FC236}">
                <a16:creationId xmlns:a16="http://schemas.microsoft.com/office/drawing/2014/main" id="{86120ACE-9DC2-C397-1B27-AF00053139E6}"/>
              </a:ext>
            </a:extLst>
          </p:cNvPr>
          <p:cNvSpPr txBox="1"/>
          <p:nvPr/>
        </p:nvSpPr>
        <p:spPr>
          <a:xfrm>
            <a:off x="5494837" y="1783410"/>
            <a:ext cx="278181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rPr>
              <a:t>Avid learners with </a:t>
            </a:r>
            <a:br>
              <a:rPr lang="en-US" sz="2000" b="1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rPr>
            </a:br>
            <a:r>
              <a:rPr lang="en-US" sz="2000" b="1">
                <a:solidFill>
                  <a:srgbClr val="47936F"/>
                </a:solidFill>
                <a:effectLst/>
                <a:latin typeface="Montserrat" pitchFamily="2" charset="0"/>
              </a:rPr>
              <a:t>balanced note-taking methods </a:t>
            </a:r>
          </a:p>
          <a:p>
            <a:r>
              <a:rPr lang="en-US" sz="2000" b="1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rPr>
              <a:t>and </a:t>
            </a:r>
            <a:r>
              <a:rPr lang="en-US" sz="2000" b="1">
                <a:solidFill>
                  <a:srgbClr val="47936F"/>
                </a:solidFill>
                <a:effectLst/>
                <a:latin typeface="Montserrat" pitchFamily="2" charset="0"/>
              </a:rPr>
              <a:t>moderate-high interest</a:t>
            </a:r>
            <a:r>
              <a:rPr lang="en-US" sz="2000" b="1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rPr>
              <a:t>.</a:t>
            </a:r>
            <a:endParaRPr lang="en-US" sz="2000" b="1">
              <a:solidFill>
                <a:schemeClr val="bg2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sp>
        <p:nvSpPr>
          <p:cNvPr id="2071" name="Google Shape;163;p19">
            <a:extLst>
              <a:ext uri="{FF2B5EF4-FFF2-40B4-BE49-F238E27FC236}">
                <a16:creationId xmlns:a16="http://schemas.microsoft.com/office/drawing/2014/main" id="{2B3998AB-3B6F-8ACD-30CC-271E618B639A}"/>
              </a:ext>
            </a:extLst>
          </p:cNvPr>
          <p:cNvSpPr txBox="1">
            <a:spLocks/>
          </p:cNvSpPr>
          <p:nvPr/>
        </p:nvSpPr>
        <p:spPr>
          <a:xfrm>
            <a:off x="5114949" y="1793951"/>
            <a:ext cx="759775" cy="5031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sz="5400">
                <a:solidFill>
                  <a:schemeClr val="bg2">
                    <a:lumMod val="10000"/>
                    <a:lumOff val="90000"/>
                  </a:schemeClr>
                </a:solidFill>
                <a:latin typeface="Montserrat Medium" pitchFamily="2" charset="0"/>
                <a:ea typeface="Lato Light"/>
                <a:cs typeface="Lato Light"/>
              </a:rPr>
              <a:t>“</a:t>
            </a:r>
            <a:endParaRPr lang="en-US" sz="5400">
              <a:solidFill>
                <a:schemeClr val="bg2">
                  <a:lumMod val="10000"/>
                  <a:lumOff val="90000"/>
                </a:schemeClr>
              </a:solidFill>
              <a:latin typeface="Montserrat Medium" panose="00000600000000000000" pitchFamily="2" charset="0"/>
            </a:endParaRPr>
          </a:p>
        </p:txBody>
      </p:sp>
      <p:sp>
        <p:nvSpPr>
          <p:cNvPr id="2072" name="TextBox 2071">
            <a:extLst>
              <a:ext uri="{FF2B5EF4-FFF2-40B4-BE49-F238E27FC236}">
                <a16:creationId xmlns:a16="http://schemas.microsoft.com/office/drawing/2014/main" id="{D2E1FC4B-CE8A-7AFC-356F-CE87DE16103E}"/>
              </a:ext>
            </a:extLst>
          </p:cNvPr>
          <p:cNvSpPr txBox="1"/>
          <p:nvPr/>
        </p:nvSpPr>
        <p:spPr>
          <a:xfrm>
            <a:off x="6618664" y="2854202"/>
            <a:ext cx="598009" cy="9233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5400">
                <a:solidFill>
                  <a:schemeClr val="bg2">
                    <a:lumMod val="90000"/>
                    <a:lumOff val="10000"/>
                  </a:schemeClr>
                </a:solidFill>
                <a:latin typeface="Montserrat Medium" pitchFamily="2" charset="0"/>
                <a:ea typeface="Lato Light"/>
                <a:cs typeface="Lato Light"/>
              </a:defRPr>
            </a:lvl1pPr>
          </a:lstStyle>
          <a:p>
            <a:r>
              <a:rPr lang="vi-VN">
                <a:solidFill>
                  <a:schemeClr val="tx1">
                    <a:lumMod val="95000"/>
                    <a:lumOff val="5000"/>
                    <a:alpha val="8000"/>
                  </a:schemeClr>
                </a:solidFill>
              </a:rPr>
              <a:t>”</a:t>
            </a:r>
            <a:endParaRPr lang="en-US">
              <a:solidFill>
                <a:schemeClr val="tx1">
                  <a:lumMod val="95000"/>
                  <a:lumOff val="5000"/>
                  <a:alpha val="8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750211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928941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2" y="300294"/>
            <a:ext cx="2865601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Montserrat Medium" panose="00000600000000000000" pitchFamily="2" charset="0"/>
              </a:rPr>
              <a:t>Customer understanding</a:t>
            </a:r>
            <a:endParaRPr lang="en-US">
              <a:solidFill>
                <a:schemeClr val="accent3"/>
              </a:solidFill>
              <a:latin typeface="Montserrat Medium" pitchFamily="2" charset="0"/>
              <a:ea typeface="Lato Light"/>
              <a:cs typeface="Lato Light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D152C5A-1ECD-6B77-86DA-A1C2A7CB6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F1BE1F9-43C8-CA05-1CB6-9A6D932A8B4C}"/>
              </a:ext>
            </a:extLst>
          </p:cNvPr>
          <p:cNvGrpSpPr/>
          <p:nvPr/>
        </p:nvGrpSpPr>
        <p:grpSpPr>
          <a:xfrm>
            <a:off x="662400" y="1036800"/>
            <a:ext cx="1880099" cy="3067200"/>
            <a:chOff x="460800" y="1036800"/>
            <a:chExt cx="1880099" cy="306720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FFF96287-BE97-793B-6D4E-4092B83BA02A}"/>
                </a:ext>
              </a:extLst>
            </p:cNvPr>
            <p:cNvSpPr/>
            <p:nvPr/>
          </p:nvSpPr>
          <p:spPr>
            <a:xfrm>
              <a:off x="460800" y="1036800"/>
              <a:ext cx="1836000" cy="3067200"/>
            </a:xfrm>
            <a:prstGeom prst="roundRect">
              <a:avLst>
                <a:gd name="adj" fmla="val 5687"/>
              </a:avLst>
            </a:prstGeom>
            <a:solidFill>
              <a:schemeClr val="tx2">
                <a:lumMod val="75000"/>
              </a:schemeClr>
            </a:solidFill>
            <a:ln w="3175">
              <a:solidFill>
                <a:schemeClr val="bg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37D4F33-09F5-FDF4-F0CF-67D9221A6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525" y="1281600"/>
              <a:ext cx="1130400" cy="11304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4" name="Google Shape;163;p19">
              <a:extLst>
                <a:ext uri="{FF2B5EF4-FFF2-40B4-BE49-F238E27FC236}">
                  <a16:creationId xmlns:a16="http://schemas.microsoft.com/office/drawing/2014/main" id="{78EEE15C-9D4B-482C-6938-D7D9C0420C9E}"/>
                </a:ext>
              </a:extLst>
            </p:cNvPr>
            <p:cNvSpPr txBox="1">
              <a:spLocks/>
            </p:cNvSpPr>
            <p:nvPr/>
          </p:nvSpPr>
          <p:spPr>
            <a:xfrm>
              <a:off x="607234" y="2488950"/>
              <a:ext cx="1543132" cy="257734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>
                  <a:solidFill>
                    <a:srgbClr val="A8DBA7"/>
                  </a:solidFill>
                  <a:latin typeface="Montserrat Medium" panose="00000600000000000000" pitchFamily="2" charset="0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100">
                  <a:solidFill>
                    <a:srgbClr val="D0F09F"/>
                  </a:solidFill>
                </a:rPr>
                <a:t>Mrs. Minh Hue Ng</a:t>
              </a:r>
            </a:p>
          </p:txBody>
        </p:sp>
        <p:pic>
          <p:nvPicPr>
            <p:cNvPr id="8" name="Graphic 7" descr="Map with pin outline">
              <a:extLst>
                <a:ext uri="{FF2B5EF4-FFF2-40B4-BE49-F238E27FC236}">
                  <a16:creationId xmlns:a16="http://schemas.microsoft.com/office/drawing/2014/main" id="{51494F28-CB47-450A-F08A-92442FFE7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5343" y="3137341"/>
              <a:ext cx="228150" cy="228150"/>
            </a:xfrm>
            <a:prstGeom prst="rect">
              <a:avLst/>
            </a:prstGeom>
          </p:spPr>
        </p:pic>
        <p:pic>
          <p:nvPicPr>
            <p:cNvPr id="10" name="Graphic 9" descr="Briefcase outline">
              <a:extLst>
                <a:ext uri="{FF2B5EF4-FFF2-40B4-BE49-F238E27FC236}">
                  <a16:creationId xmlns:a16="http://schemas.microsoft.com/office/drawing/2014/main" id="{9A0BE411-4D8D-E74D-8CDB-942F09CD6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5343" y="2802658"/>
              <a:ext cx="228150" cy="2281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991B3E-6A54-2A20-591D-AD291DDC0DF9}"/>
                </a:ext>
              </a:extLst>
            </p:cNvPr>
            <p:cNvSpPr txBox="1"/>
            <p:nvPr/>
          </p:nvSpPr>
          <p:spPr>
            <a:xfrm>
              <a:off x="797767" y="2793623"/>
              <a:ext cx="1543132" cy="246221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 sz="1000">
                  <a:solidFill>
                    <a:schemeClr val="bg1"/>
                  </a:solidFill>
                  <a:latin typeface="Montserrat" pitchFamily="2" charset="0"/>
                </a:defRPr>
              </a:lvl1pPr>
            </a:lstStyle>
            <a:p>
              <a:r>
                <a:rPr lang="en-US" sz="900"/>
                <a:t>FPT University lecturer 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40FEC8-2CD9-42D1-BF5A-29A3DB46325B}"/>
                </a:ext>
              </a:extLst>
            </p:cNvPr>
            <p:cNvSpPr txBox="1"/>
            <p:nvPr/>
          </p:nvSpPr>
          <p:spPr>
            <a:xfrm>
              <a:off x="793493" y="3128306"/>
              <a:ext cx="1543132" cy="246221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 sz="1000">
                  <a:solidFill>
                    <a:schemeClr val="bg1"/>
                  </a:solidFill>
                  <a:latin typeface="Montserrat" pitchFamily="2" charset="0"/>
                </a:defRPr>
              </a:lvl1pPr>
            </a:lstStyle>
            <a:p>
              <a:r>
                <a:rPr lang="en-US" sz="900"/>
                <a:t>Ho Chi Minh City</a:t>
              </a:r>
            </a:p>
          </p:txBody>
        </p:sp>
        <p:pic>
          <p:nvPicPr>
            <p:cNvPr id="16" name="Graphic 15" descr="Graduation cap outline">
              <a:extLst>
                <a:ext uri="{FF2B5EF4-FFF2-40B4-BE49-F238E27FC236}">
                  <a16:creationId xmlns:a16="http://schemas.microsoft.com/office/drawing/2014/main" id="{CB0124BB-503E-FD28-5F61-FA6A3B231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7925" y="3493629"/>
              <a:ext cx="228600" cy="2286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5AE6C3-AE9F-77A6-EFFB-E8B856A3E8CB}"/>
                </a:ext>
              </a:extLst>
            </p:cNvPr>
            <p:cNvSpPr txBox="1"/>
            <p:nvPr/>
          </p:nvSpPr>
          <p:spPr>
            <a:xfrm>
              <a:off x="793493" y="3453365"/>
              <a:ext cx="1543132" cy="537727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 sz="900">
                  <a:solidFill>
                    <a:schemeClr val="bg1"/>
                  </a:solidFill>
                  <a:latin typeface="Montserrat" pitchFamily="2" charset="0"/>
                </a:defRPr>
              </a:lvl1pPr>
            </a:lstStyle>
            <a:p>
              <a:r>
                <a:rPr lang="en-US"/>
                <a:t>Master in Theory and History of Art- HCM University of Fine Art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B1BA7BB-C350-8D52-11AE-8B1379F0D2BF}"/>
              </a:ext>
            </a:extLst>
          </p:cNvPr>
          <p:cNvSpPr txBox="1"/>
          <p:nvPr/>
        </p:nvSpPr>
        <p:spPr>
          <a:xfrm>
            <a:off x="2944800" y="1035379"/>
            <a:ext cx="36576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100" b="1">
                <a:solidFill>
                  <a:srgbClr val="77BE9C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>
                <a:solidFill>
                  <a:srgbClr val="D0F09F"/>
                </a:solidFill>
              </a:rPr>
              <a:t>Behaviours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D5B5F9-BC31-614D-00A3-25773BFFAF94}"/>
              </a:ext>
            </a:extLst>
          </p:cNvPr>
          <p:cNvSpPr txBox="1"/>
          <p:nvPr/>
        </p:nvSpPr>
        <p:spPr>
          <a:xfrm>
            <a:off x="2944800" y="1269868"/>
            <a:ext cx="5292000" cy="4741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Regularly read books, do research on a topic, and make notes.</a:t>
            </a:r>
          </a:p>
          <a:p>
            <a:r>
              <a:rPr lang="en-US"/>
              <a:t>Use pdf reader software on your computer and make notes in Word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AF87FD-E7DE-0F42-D389-FF2FE5637E59}"/>
              </a:ext>
            </a:extLst>
          </p:cNvPr>
          <p:cNvSpPr txBox="1"/>
          <p:nvPr/>
        </p:nvSpPr>
        <p:spPr>
          <a:xfrm>
            <a:off x="2944800" y="2830239"/>
            <a:ext cx="36576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100" b="1">
                <a:solidFill>
                  <a:srgbClr val="77BE9C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>
                <a:solidFill>
                  <a:srgbClr val="D0F09F"/>
                </a:solidFill>
              </a:rPr>
              <a:t>Needs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50249E-4F2C-1FC2-9DBB-7336458372C7}"/>
              </a:ext>
            </a:extLst>
          </p:cNvPr>
          <p:cNvSpPr txBox="1"/>
          <p:nvPr/>
        </p:nvSpPr>
        <p:spPr>
          <a:xfrm>
            <a:off x="2944800" y="3064728"/>
            <a:ext cx="4982400" cy="67415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- Ability to work offline of document management applications, automatically syncing when connected</a:t>
            </a:r>
          </a:p>
          <a:p>
            <a:r>
              <a:rPr lang="en-US"/>
              <a:t>- If highlighted, it will save the page number, author and book information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09B635-B024-F051-BF61-A54CFF58B4EB}"/>
              </a:ext>
            </a:extLst>
          </p:cNvPr>
          <p:cNvSpPr txBox="1"/>
          <p:nvPr/>
        </p:nvSpPr>
        <p:spPr>
          <a:xfrm>
            <a:off x="2944800" y="1819773"/>
            <a:ext cx="36576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100" b="1">
                <a:solidFill>
                  <a:srgbClr val="77BE9C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>
                <a:solidFill>
                  <a:srgbClr val="D0F09F"/>
                </a:solidFill>
              </a:rPr>
              <a:t>Difficulties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DBD972-2DA1-76D3-E70F-C726538FE056}"/>
              </a:ext>
            </a:extLst>
          </p:cNvPr>
          <p:cNvSpPr txBox="1"/>
          <p:nvPr/>
        </p:nvSpPr>
        <p:spPr>
          <a:xfrm>
            <a:off x="2944800" y="2054262"/>
            <a:ext cx="4370400" cy="67415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Have to tab back and forth</a:t>
            </a:r>
          </a:p>
          <a:p>
            <a:r>
              <a:rPr lang="en-US"/>
              <a:t>Manage pages</a:t>
            </a:r>
          </a:p>
          <a:p>
            <a:r>
              <a:rPr lang="en-US"/>
              <a:t>Many many distributed notes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9B937A-B04A-3816-AD95-75264781F4C6}"/>
              </a:ext>
            </a:extLst>
          </p:cNvPr>
          <p:cNvSpPr txBox="1"/>
          <p:nvPr/>
        </p:nvSpPr>
        <p:spPr>
          <a:xfrm>
            <a:off x="2944800" y="3982868"/>
            <a:ext cx="4608000" cy="55047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sz="1200" b="1" i="1">
                <a:solidFill>
                  <a:srgbClr val="A8DBA7"/>
                </a:solidFill>
                <a:latin typeface="Montserrat Medium" pitchFamily="2" charset="0"/>
              </a:rPr>
              <a:t>“I want an app that can take notes directly on a pdf and then output a summary page.”</a:t>
            </a:r>
          </a:p>
        </p:txBody>
      </p:sp>
    </p:spTree>
    <p:extLst>
      <p:ext uri="{BB962C8B-B14F-4D97-AF65-F5344CB8AC3E}">
        <p14:creationId xmlns:p14="http://schemas.microsoft.com/office/powerpoint/2010/main" val="3685141647"/>
      </p:ext>
    </p:extLst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Meeting Template">
  <a:themeElements>
    <a:clrScheme name="Simple Light">
      <a:dk1>
        <a:srgbClr val="000000"/>
      </a:dk1>
      <a:lt1>
        <a:srgbClr val="FFFFFF"/>
      </a:lt1>
      <a:dk2>
        <a:srgbClr val="22262D"/>
      </a:dk2>
      <a:lt2>
        <a:srgbClr val="3B424C"/>
      </a:lt2>
      <a:accent1>
        <a:srgbClr val="589EA5"/>
      </a:accent1>
      <a:accent2>
        <a:srgbClr val="77BE9C"/>
      </a:accent2>
      <a:accent3>
        <a:srgbClr val="A8DBA7"/>
      </a:accent3>
      <a:accent4>
        <a:srgbClr val="D0F09F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3044</TotalTime>
  <Words>1434</Words>
  <Application>Microsoft Office PowerPoint</Application>
  <PresentationFormat>On-screen Show (16:9)</PresentationFormat>
  <Paragraphs>395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Squada One</vt:lpstr>
      <vt:lpstr>Unica One</vt:lpstr>
      <vt:lpstr>Arial</vt:lpstr>
      <vt:lpstr>Lato Light</vt:lpstr>
      <vt:lpstr>Montserrat</vt:lpstr>
      <vt:lpstr>Montserrat Light</vt:lpstr>
      <vt:lpstr>Montserrat Medium</vt:lpstr>
      <vt:lpstr>Montserrat SemiBold</vt:lpstr>
      <vt:lpstr>Meeting Template</vt:lpstr>
      <vt:lpstr>Business Forecast &amp; Fundrasing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city meeting</dc:title>
  <dc:creator>Admin</dc:creator>
  <cp:lastModifiedBy>Nguyen Dang</cp:lastModifiedBy>
  <cp:revision>661</cp:revision>
  <dcterms:modified xsi:type="dcterms:W3CDTF">2023-03-15T15:34:39Z</dcterms:modified>
</cp:coreProperties>
</file>